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2" r:id="rId2"/>
    <p:sldId id="274" r:id="rId3"/>
    <p:sldId id="268" r:id="rId4"/>
    <p:sldId id="271" r:id="rId5"/>
    <p:sldId id="256" r:id="rId6"/>
    <p:sldId id="264" r:id="rId7"/>
    <p:sldId id="257" r:id="rId8"/>
    <p:sldId id="258" r:id="rId9"/>
    <p:sldId id="259" r:id="rId10"/>
    <p:sldId id="260" r:id="rId11"/>
    <p:sldId id="261" r:id="rId12"/>
    <p:sldId id="262" r:id="rId13"/>
    <p:sldId id="263" r:id="rId14"/>
    <p:sldId id="265" r:id="rId15"/>
    <p:sldId id="266" r:id="rId16"/>
    <p:sldId id="267" r:id="rId17"/>
    <p:sldId id="269" r:id="rId18"/>
    <p:sldId id="275" r:id="rId19"/>
  </p:sldIdLst>
  <p:sldSz cx="9144000" cy="6858000" type="screen4x3"/>
  <p:notesSz cx="6858000" cy="9144000"/>
  <p:custShowLst>
    <p:custShow name="目的別スライド ショー1" id="0">
      <p:sldLst>
        <p:sld r:id="rId2"/>
        <p:sld r:id="rId3"/>
        <p:sld r:id="rId4"/>
        <p:sld r:id="rId5"/>
      </p:sldLst>
    </p:custShow>
  </p:custShowLst>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Rg st="1" end="18"/>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snapToGrid="0" snapToObjects="1">
      <p:cViewPr varScale="1">
        <p:scale>
          <a:sx n="127" d="100"/>
          <a:sy n="127" d="100"/>
        </p:scale>
        <p:origin x="-5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D317A-B5FF-9644-906C-CCA0C7E817F4}" type="datetimeFigureOut">
              <a:rPr kumimoji="1" lang="ja-JP" altLang="en-US" smtClean="0"/>
              <a:t>2014/08/29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299639-9F27-6141-AB74-58253D863F79}" type="slidenum">
              <a:rPr kumimoji="1" lang="ja-JP" altLang="en-US" smtClean="0"/>
              <a:t>‹#›</a:t>
            </a:fld>
            <a:endParaRPr kumimoji="1" lang="ja-JP" altLang="en-US"/>
          </a:p>
        </p:txBody>
      </p:sp>
    </p:spTree>
    <p:extLst>
      <p:ext uri="{BB962C8B-B14F-4D97-AF65-F5344CB8AC3E}">
        <p14:creationId xmlns:p14="http://schemas.microsoft.com/office/powerpoint/2010/main" val="988252113"/>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88E83D-B0B5-4ECC-8135-011DDC664BA9}" type="slidenum">
              <a:rPr kumimoji="1" lang="ja-JP" altLang="en-US" smtClean="0"/>
              <a:t>2</a:t>
            </a:fld>
            <a:endParaRPr kumimoji="1" lang="ja-JP" altLang="en-US"/>
          </a:p>
        </p:txBody>
      </p:sp>
    </p:spTree>
    <p:extLst>
      <p:ext uri="{BB962C8B-B14F-4D97-AF65-F5344CB8AC3E}">
        <p14:creationId xmlns:p14="http://schemas.microsoft.com/office/powerpoint/2010/main" val="4162878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F852B1C-FEF0-EB4F-94A1-8391317AE10F}" type="datetimeFigureOut">
              <a:rPr kumimoji="1" lang="ja-JP" altLang="en-US" smtClean="0"/>
              <a:t>2014/08/29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345630-3388-DE4E-BE1D-4F3070F66FF3}" type="slidenum">
              <a:rPr kumimoji="1" lang="ja-JP" altLang="en-US" smtClean="0"/>
              <a:t>‹#›</a:t>
            </a:fld>
            <a:endParaRPr kumimoji="1" lang="ja-JP" altLang="en-US"/>
          </a:p>
        </p:txBody>
      </p:sp>
    </p:spTree>
    <p:extLst>
      <p:ext uri="{BB962C8B-B14F-4D97-AF65-F5344CB8AC3E}">
        <p14:creationId xmlns:p14="http://schemas.microsoft.com/office/powerpoint/2010/main" val="357323715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852B1C-FEF0-EB4F-94A1-8391317AE10F}" type="datetimeFigureOut">
              <a:rPr kumimoji="1" lang="ja-JP" altLang="en-US" smtClean="0"/>
              <a:t>2014/08/29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345630-3388-DE4E-BE1D-4F3070F66FF3}" type="slidenum">
              <a:rPr kumimoji="1" lang="ja-JP" altLang="en-US" smtClean="0"/>
              <a:t>‹#›</a:t>
            </a:fld>
            <a:endParaRPr kumimoji="1" lang="ja-JP" altLang="en-US"/>
          </a:p>
        </p:txBody>
      </p:sp>
    </p:spTree>
    <p:extLst>
      <p:ext uri="{BB962C8B-B14F-4D97-AF65-F5344CB8AC3E}">
        <p14:creationId xmlns:p14="http://schemas.microsoft.com/office/powerpoint/2010/main" val="81437483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852B1C-FEF0-EB4F-94A1-8391317AE10F}" type="datetimeFigureOut">
              <a:rPr kumimoji="1" lang="ja-JP" altLang="en-US" smtClean="0"/>
              <a:t>2014/08/29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345630-3388-DE4E-BE1D-4F3070F66FF3}" type="slidenum">
              <a:rPr kumimoji="1" lang="ja-JP" altLang="en-US" smtClean="0"/>
              <a:t>‹#›</a:t>
            </a:fld>
            <a:endParaRPr kumimoji="1" lang="ja-JP" altLang="en-US"/>
          </a:p>
        </p:txBody>
      </p:sp>
    </p:spTree>
    <p:extLst>
      <p:ext uri="{BB962C8B-B14F-4D97-AF65-F5344CB8AC3E}">
        <p14:creationId xmlns:p14="http://schemas.microsoft.com/office/powerpoint/2010/main" val="366457220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852B1C-FEF0-EB4F-94A1-8391317AE10F}" type="datetimeFigureOut">
              <a:rPr kumimoji="1" lang="ja-JP" altLang="en-US" smtClean="0"/>
              <a:t>2014/08/29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345630-3388-DE4E-BE1D-4F3070F66FF3}" type="slidenum">
              <a:rPr kumimoji="1" lang="ja-JP" altLang="en-US" smtClean="0"/>
              <a:t>‹#›</a:t>
            </a:fld>
            <a:endParaRPr kumimoji="1" lang="ja-JP" altLang="en-US"/>
          </a:p>
        </p:txBody>
      </p:sp>
    </p:spTree>
    <p:extLst>
      <p:ext uri="{BB962C8B-B14F-4D97-AF65-F5344CB8AC3E}">
        <p14:creationId xmlns:p14="http://schemas.microsoft.com/office/powerpoint/2010/main" val="267127869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F852B1C-FEF0-EB4F-94A1-8391317AE10F}" type="datetimeFigureOut">
              <a:rPr kumimoji="1" lang="ja-JP" altLang="en-US" smtClean="0"/>
              <a:t>2014/08/29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B345630-3388-DE4E-BE1D-4F3070F66FF3}" type="slidenum">
              <a:rPr kumimoji="1" lang="ja-JP" altLang="en-US" smtClean="0"/>
              <a:t>‹#›</a:t>
            </a:fld>
            <a:endParaRPr kumimoji="1" lang="ja-JP" altLang="en-US"/>
          </a:p>
        </p:txBody>
      </p:sp>
    </p:spTree>
    <p:extLst>
      <p:ext uri="{BB962C8B-B14F-4D97-AF65-F5344CB8AC3E}">
        <p14:creationId xmlns:p14="http://schemas.microsoft.com/office/powerpoint/2010/main" val="87938059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F852B1C-FEF0-EB4F-94A1-8391317AE10F}" type="datetimeFigureOut">
              <a:rPr kumimoji="1" lang="ja-JP" altLang="en-US" smtClean="0"/>
              <a:t>2014/08/29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345630-3388-DE4E-BE1D-4F3070F66FF3}" type="slidenum">
              <a:rPr kumimoji="1" lang="ja-JP" altLang="en-US" smtClean="0"/>
              <a:t>‹#›</a:t>
            </a:fld>
            <a:endParaRPr kumimoji="1" lang="ja-JP" altLang="en-US"/>
          </a:p>
        </p:txBody>
      </p:sp>
    </p:spTree>
    <p:extLst>
      <p:ext uri="{BB962C8B-B14F-4D97-AF65-F5344CB8AC3E}">
        <p14:creationId xmlns:p14="http://schemas.microsoft.com/office/powerpoint/2010/main" val="2533861593"/>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F852B1C-FEF0-EB4F-94A1-8391317AE10F}" type="datetimeFigureOut">
              <a:rPr kumimoji="1" lang="ja-JP" altLang="en-US" smtClean="0"/>
              <a:t>2014/08/29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B345630-3388-DE4E-BE1D-4F3070F66FF3}" type="slidenum">
              <a:rPr kumimoji="1" lang="ja-JP" altLang="en-US" smtClean="0"/>
              <a:t>‹#›</a:t>
            </a:fld>
            <a:endParaRPr kumimoji="1" lang="ja-JP" altLang="en-US"/>
          </a:p>
        </p:txBody>
      </p:sp>
    </p:spTree>
    <p:extLst>
      <p:ext uri="{BB962C8B-B14F-4D97-AF65-F5344CB8AC3E}">
        <p14:creationId xmlns:p14="http://schemas.microsoft.com/office/powerpoint/2010/main" val="368729559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F852B1C-FEF0-EB4F-94A1-8391317AE10F}" type="datetimeFigureOut">
              <a:rPr kumimoji="1" lang="ja-JP" altLang="en-US" smtClean="0"/>
              <a:t>2014/08/29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B345630-3388-DE4E-BE1D-4F3070F66FF3}" type="slidenum">
              <a:rPr kumimoji="1" lang="ja-JP" altLang="en-US" smtClean="0"/>
              <a:t>‹#›</a:t>
            </a:fld>
            <a:endParaRPr kumimoji="1" lang="ja-JP" altLang="en-US"/>
          </a:p>
        </p:txBody>
      </p:sp>
    </p:spTree>
    <p:extLst>
      <p:ext uri="{BB962C8B-B14F-4D97-AF65-F5344CB8AC3E}">
        <p14:creationId xmlns:p14="http://schemas.microsoft.com/office/powerpoint/2010/main" val="137329709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F852B1C-FEF0-EB4F-94A1-8391317AE10F}" type="datetimeFigureOut">
              <a:rPr kumimoji="1" lang="ja-JP" altLang="en-US" smtClean="0"/>
              <a:t>2014/08/29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B345630-3388-DE4E-BE1D-4F3070F66FF3}" type="slidenum">
              <a:rPr kumimoji="1" lang="ja-JP" altLang="en-US" smtClean="0"/>
              <a:t>‹#›</a:t>
            </a:fld>
            <a:endParaRPr kumimoji="1" lang="ja-JP" altLang="en-US"/>
          </a:p>
        </p:txBody>
      </p:sp>
    </p:spTree>
    <p:extLst>
      <p:ext uri="{BB962C8B-B14F-4D97-AF65-F5344CB8AC3E}">
        <p14:creationId xmlns:p14="http://schemas.microsoft.com/office/powerpoint/2010/main" val="49777003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F852B1C-FEF0-EB4F-94A1-8391317AE10F}" type="datetimeFigureOut">
              <a:rPr kumimoji="1" lang="ja-JP" altLang="en-US" smtClean="0"/>
              <a:t>2014/08/29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345630-3388-DE4E-BE1D-4F3070F66FF3}" type="slidenum">
              <a:rPr kumimoji="1" lang="ja-JP" altLang="en-US" smtClean="0"/>
              <a:t>‹#›</a:t>
            </a:fld>
            <a:endParaRPr kumimoji="1" lang="ja-JP" altLang="en-US"/>
          </a:p>
        </p:txBody>
      </p:sp>
    </p:spTree>
    <p:extLst>
      <p:ext uri="{BB962C8B-B14F-4D97-AF65-F5344CB8AC3E}">
        <p14:creationId xmlns:p14="http://schemas.microsoft.com/office/powerpoint/2010/main" val="210918274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F852B1C-FEF0-EB4F-94A1-8391317AE10F}" type="datetimeFigureOut">
              <a:rPr kumimoji="1" lang="ja-JP" altLang="en-US" smtClean="0"/>
              <a:t>2014/08/29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B345630-3388-DE4E-BE1D-4F3070F66FF3}" type="slidenum">
              <a:rPr kumimoji="1" lang="ja-JP" altLang="en-US" smtClean="0"/>
              <a:t>‹#›</a:t>
            </a:fld>
            <a:endParaRPr kumimoji="1" lang="ja-JP" altLang="en-US"/>
          </a:p>
        </p:txBody>
      </p:sp>
    </p:spTree>
    <p:extLst>
      <p:ext uri="{BB962C8B-B14F-4D97-AF65-F5344CB8AC3E}">
        <p14:creationId xmlns:p14="http://schemas.microsoft.com/office/powerpoint/2010/main" val="355923637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52B1C-FEF0-EB4F-94A1-8391317AE10F}" type="datetimeFigureOut">
              <a:rPr kumimoji="1" lang="ja-JP" altLang="en-US" smtClean="0"/>
              <a:t>2014/08/29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45630-3388-DE4E-BE1D-4F3070F66FF3}" type="slidenum">
              <a:rPr kumimoji="1" lang="ja-JP" altLang="en-US" smtClean="0"/>
              <a:t>‹#›</a:t>
            </a:fld>
            <a:endParaRPr kumimoji="1" lang="ja-JP" altLang="en-US"/>
          </a:p>
        </p:txBody>
      </p:sp>
    </p:spTree>
    <p:extLst>
      <p:ext uri="{BB962C8B-B14F-4D97-AF65-F5344CB8AC3E}">
        <p14:creationId xmlns:p14="http://schemas.microsoft.com/office/powerpoint/2010/main" val="799383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yonara-matu.jimdo.com/" TargetMode="External"/><Relationship Id="rId4" Type="http://schemas.openxmlformats.org/officeDocument/2006/relationships/hyperlink" Target="https://www.facebook.com/nonukesmatsuyama"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__2.docx"/><Relationship Id="rId5" Type="http://schemas.openxmlformats.org/officeDocument/2006/relationships/image" Target="../media/image7.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sayonara-matu.jimdo.com/" TargetMode="External"/><Relationship Id="rId4" Type="http://schemas.openxmlformats.org/officeDocument/2006/relationships/hyperlink" Target="https://www.facebook.com/nonukesmatsuyama" TargetMode="External"/><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__1.docx"/><Relationship Id="rId5"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 2014-08-29 10.02.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95" y="1691387"/>
            <a:ext cx="7826283" cy="1868474"/>
          </a:xfrm>
          <a:prstGeom prst="rect">
            <a:avLst/>
          </a:prstGeom>
        </p:spPr>
      </p:pic>
      <p:sp>
        <p:nvSpPr>
          <p:cNvPr id="6" name="テキスト ボックス 5"/>
          <p:cNvSpPr txBox="1"/>
          <p:nvPr/>
        </p:nvSpPr>
        <p:spPr>
          <a:xfrm>
            <a:off x="2106282" y="408836"/>
            <a:ext cx="4625561" cy="584776"/>
          </a:xfrm>
          <a:prstGeom prst="rect">
            <a:avLst/>
          </a:prstGeom>
          <a:noFill/>
        </p:spPr>
        <p:txBody>
          <a:bodyPr wrap="square" rtlCol="0">
            <a:spAutoFit/>
          </a:bodyPr>
          <a:lstStyle/>
          <a:p>
            <a:r>
              <a:rPr lang="ja-JP" altLang="ja-JP" sz="3200" dirty="0"/>
              <a:t>さよなら原発東松山の</a:t>
            </a:r>
            <a:r>
              <a:rPr lang="ja-JP" altLang="ja-JP" sz="3200" dirty="0" smtClean="0"/>
              <a:t>会</a:t>
            </a:r>
            <a:endParaRPr lang="ja-JP" altLang="ja-JP" sz="3200" dirty="0"/>
          </a:p>
        </p:txBody>
      </p:sp>
      <p:sp>
        <p:nvSpPr>
          <p:cNvPr id="8" name="テキスト ボックス 7"/>
          <p:cNvSpPr txBox="1"/>
          <p:nvPr/>
        </p:nvSpPr>
        <p:spPr>
          <a:xfrm>
            <a:off x="1713935" y="993612"/>
            <a:ext cx="5523828" cy="584776"/>
          </a:xfrm>
          <a:prstGeom prst="rect">
            <a:avLst/>
          </a:prstGeom>
          <a:noFill/>
        </p:spPr>
        <p:txBody>
          <a:bodyPr wrap="square" rtlCol="0">
            <a:spAutoFit/>
          </a:bodyPr>
          <a:lstStyle/>
          <a:p>
            <a:r>
              <a:rPr lang="ja-JP" altLang="ja-JP" sz="3200" dirty="0"/>
              <a:t>原発のない世界をめざして・・</a:t>
            </a:r>
            <a:r>
              <a:rPr lang="ja-JP" altLang="ja-JP" sz="3200" dirty="0" smtClean="0"/>
              <a:t>・</a:t>
            </a:r>
            <a:endParaRPr lang="ja-JP" altLang="ja-JP" sz="3200" dirty="0"/>
          </a:p>
        </p:txBody>
      </p:sp>
      <p:sp>
        <p:nvSpPr>
          <p:cNvPr id="9" name="テキスト ボックス 8"/>
          <p:cNvSpPr txBox="1"/>
          <p:nvPr/>
        </p:nvSpPr>
        <p:spPr>
          <a:xfrm>
            <a:off x="753719" y="5881989"/>
            <a:ext cx="4191914" cy="369332"/>
          </a:xfrm>
          <a:prstGeom prst="rect">
            <a:avLst/>
          </a:prstGeom>
          <a:noFill/>
        </p:spPr>
        <p:txBody>
          <a:bodyPr wrap="square" rtlCol="0">
            <a:spAutoFit/>
          </a:bodyPr>
          <a:lstStyle/>
          <a:p>
            <a:r>
              <a:rPr lang="en-US" altLang="ja-JP" dirty="0"/>
              <a:t>HP</a:t>
            </a:r>
            <a:r>
              <a:rPr lang="ja-JP" altLang="ja-JP" dirty="0"/>
              <a:t>　</a:t>
            </a:r>
            <a:r>
              <a:rPr lang="en-US" altLang="ja-JP" u="sng" dirty="0">
                <a:hlinkClick r:id="rId3"/>
              </a:rPr>
              <a:t>http://sayonara-matu.jimdo.com</a:t>
            </a:r>
            <a:r>
              <a:rPr lang="en-US" altLang="ja-JP" u="sng" dirty="0" smtClean="0">
                <a:hlinkClick r:id="rId3"/>
              </a:rPr>
              <a:t>/</a:t>
            </a:r>
            <a:endParaRPr lang="ja-JP" altLang="ja-JP" dirty="0"/>
          </a:p>
        </p:txBody>
      </p:sp>
      <p:grpSp>
        <p:nvGrpSpPr>
          <p:cNvPr id="3" name="図形グループ 2"/>
          <p:cNvGrpSpPr/>
          <p:nvPr/>
        </p:nvGrpSpPr>
        <p:grpSpPr>
          <a:xfrm>
            <a:off x="753719" y="6251321"/>
            <a:ext cx="6840254" cy="369332"/>
            <a:chOff x="753719" y="6066655"/>
            <a:chExt cx="6840254" cy="369332"/>
          </a:xfrm>
        </p:grpSpPr>
        <p:sp>
          <p:nvSpPr>
            <p:cNvPr id="10" name="テキスト ボックス 9"/>
            <p:cNvSpPr txBox="1"/>
            <p:nvPr/>
          </p:nvSpPr>
          <p:spPr>
            <a:xfrm>
              <a:off x="753719" y="6066655"/>
              <a:ext cx="1208014" cy="369332"/>
            </a:xfrm>
            <a:prstGeom prst="rect">
              <a:avLst/>
            </a:prstGeom>
            <a:noFill/>
          </p:spPr>
          <p:txBody>
            <a:bodyPr wrap="square" rtlCol="0">
              <a:spAutoFit/>
            </a:bodyPr>
            <a:lstStyle/>
            <a:p>
              <a:r>
                <a:rPr lang="en-US" altLang="ja-JP" dirty="0" smtClean="0"/>
                <a:t>Facebook   </a:t>
              </a:r>
              <a:endParaRPr kumimoji="1" lang="ja-JP" altLang="en-US" dirty="0"/>
            </a:p>
          </p:txBody>
        </p:sp>
        <p:sp>
          <p:nvSpPr>
            <p:cNvPr id="11" name="テキスト ボックス 10"/>
            <p:cNvSpPr txBox="1"/>
            <p:nvPr/>
          </p:nvSpPr>
          <p:spPr>
            <a:xfrm>
              <a:off x="1863646" y="6066655"/>
              <a:ext cx="5730327" cy="369332"/>
            </a:xfrm>
            <a:prstGeom prst="rect">
              <a:avLst/>
            </a:prstGeom>
            <a:noFill/>
          </p:spPr>
          <p:txBody>
            <a:bodyPr wrap="square" rtlCol="0">
              <a:spAutoFit/>
            </a:bodyPr>
            <a:lstStyle/>
            <a:p>
              <a:r>
                <a:rPr lang="en-US" altLang="ja-JP" u="sng" dirty="0">
                  <a:hlinkClick r:id="rId4"/>
                </a:rPr>
                <a:t>https://www.facebook.com/nonukesmatsuyama</a:t>
              </a:r>
              <a:r>
                <a:rPr lang="ja-JP" altLang="ja-JP" dirty="0"/>
                <a:t> </a:t>
              </a:r>
              <a:endParaRPr kumimoji="1" lang="ja-JP" altLang="en-US" dirty="0"/>
            </a:p>
          </p:txBody>
        </p:sp>
      </p:grpSp>
      <p:sp>
        <p:nvSpPr>
          <p:cNvPr id="2" name="テキスト ボックス 1"/>
          <p:cNvSpPr txBox="1"/>
          <p:nvPr/>
        </p:nvSpPr>
        <p:spPr>
          <a:xfrm>
            <a:off x="1407583" y="3756386"/>
            <a:ext cx="6674623" cy="2031325"/>
          </a:xfrm>
          <a:prstGeom prst="rect">
            <a:avLst/>
          </a:prstGeom>
          <a:noFill/>
        </p:spPr>
        <p:txBody>
          <a:bodyPr wrap="none" rtlCol="0">
            <a:spAutoFit/>
          </a:bodyPr>
          <a:lstStyle/>
          <a:p>
            <a:r>
              <a:rPr lang="en-US" altLang="ja-JP" sz="1400" dirty="0"/>
              <a:t>13</a:t>
            </a:r>
            <a:r>
              <a:rPr lang="ja-JP" altLang="ja-JP" sz="1400" dirty="0"/>
              <a:t>：</a:t>
            </a:r>
            <a:r>
              <a:rPr lang="en-US" altLang="ja-JP" sz="1400" dirty="0"/>
              <a:t>30</a:t>
            </a:r>
            <a:r>
              <a:rPr lang="ja-JP" altLang="ja-JP" sz="1400" dirty="0"/>
              <a:t>　開場</a:t>
            </a:r>
          </a:p>
          <a:p>
            <a:r>
              <a:rPr lang="en-US" altLang="ja-JP" sz="1400" dirty="0"/>
              <a:t>14</a:t>
            </a:r>
            <a:r>
              <a:rPr lang="ja-JP" altLang="ja-JP" sz="1400" dirty="0"/>
              <a:t>：</a:t>
            </a:r>
            <a:r>
              <a:rPr lang="en-US" altLang="ja-JP" sz="1400" dirty="0"/>
              <a:t>00</a:t>
            </a:r>
            <a:r>
              <a:rPr lang="ja-JP" altLang="ja-JP" sz="1400" dirty="0"/>
              <a:t>　</a:t>
            </a:r>
            <a:r>
              <a:rPr lang="ja-JP" altLang="ja-JP" sz="1400" dirty="0" smtClean="0"/>
              <a:t>開会</a:t>
            </a:r>
            <a:r>
              <a:rPr lang="en-US" altLang="ja-JP" sz="1400" dirty="0" smtClean="0"/>
              <a:t>	</a:t>
            </a:r>
            <a:r>
              <a:rPr lang="ja-JP" altLang="ja-JP" sz="1400" dirty="0" smtClean="0"/>
              <a:t>代表</a:t>
            </a:r>
            <a:r>
              <a:rPr lang="ja-JP" altLang="ja-JP" sz="1400" dirty="0"/>
              <a:t>世話人・梅津達也より挨拶</a:t>
            </a:r>
          </a:p>
          <a:p>
            <a:r>
              <a:rPr lang="en-US" altLang="ja-JP" sz="1400" dirty="0"/>
              <a:t>14</a:t>
            </a:r>
            <a:r>
              <a:rPr lang="ja-JP" altLang="ja-JP" sz="1400" dirty="0"/>
              <a:t>：</a:t>
            </a:r>
            <a:r>
              <a:rPr lang="en-US" altLang="ja-JP" sz="1400" dirty="0"/>
              <a:t>05</a:t>
            </a:r>
            <a:r>
              <a:rPr lang="ja-JP" altLang="ja-JP" sz="1400" dirty="0"/>
              <a:t>　岩鼻運動公園で発見した放射性物質について：</a:t>
            </a:r>
            <a:r>
              <a:rPr lang="en-US" altLang="ja-JP" sz="1400" dirty="0"/>
              <a:t>15</a:t>
            </a:r>
            <a:r>
              <a:rPr lang="ja-JP" altLang="ja-JP" sz="1400" dirty="0"/>
              <a:t>分　（資料別紙）</a:t>
            </a:r>
          </a:p>
          <a:p>
            <a:r>
              <a:rPr lang="en-US" altLang="ja-JP" sz="1400" dirty="0"/>
              <a:t>14</a:t>
            </a:r>
            <a:r>
              <a:rPr lang="ja-JP" altLang="ja-JP" sz="1400" dirty="0"/>
              <a:t>：</a:t>
            </a:r>
            <a:r>
              <a:rPr lang="en-US" altLang="ja-JP" sz="1400" dirty="0"/>
              <a:t>20</a:t>
            </a:r>
            <a:r>
              <a:rPr lang="ja-JP" altLang="ja-JP" sz="1400" dirty="0"/>
              <a:t>　質疑応答</a:t>
            </a:r>
          </a:p>
          <a:p>
            <a:r>
              <a:rPr lang="en-US" altLang="ja-JP" sz="1400" b="1" dirty="0"/>
              <a:t>14</a:t>
            </a:r>
            <a:r>
              <a:rPr lang="ja-JP" altLang="ja-JP" sz="1400" b="1" dirty="0"/>
              <a:t>：</a:t>
            </a:r>
            <a:r>
              <a:rPr lang="en-US" altLang="ja-JP" sz="1400" b="1" dirty="0"/>
              <a:t>30</a:t>
            </a:r>
            <a:r>
              <a:rPr lang="ja-JP" altLang="ja-JP" sz="1400" b="1" dirty="0"/>
              <a:t>　【世界で広がる脱原発・自然エネルギー─ドイツの『エネルギー転換』を中心に】</a:t>
            </a:r>
            <a:endParaRPr lang="ja-JP" altLang="ja-JP" sz="1400" dirty="0"/>
          </a:p>
          <a:p>
            <a:r>
              <a:rPr lang="ja-JP" altLang="ja-JP" sz="1400" b="1" dirty="0"/>
              <a:t>　　　　　赤旗日曜版記者　坂口明氏</a:t>
            </a:r>
            <a:r>
              <a:rPr lang="ja-JP" altLang="ja-JP" sz="1400" dirty="0"/>
              <a:t>：</a:t>
            </a:r>
            <a:r>
              <a:rPr lang="en-US" altLang="ja-JP" sz="1400" dirty="0"/>
              <a:t>90</a:t>
            </a:r>
            <a:r>
              <a:rPr lang="ja-JP" altLang="ja-JP" sz="1400" dirty="0"/>
              <a:t>分　（資料別紙）</a:t>
            </a:r>
          </a:p>
          <a:p>
            <a:r>
              <a:rPr lang="en-US" altLang="ja-JP" sz="1400" dirty="0"/>
              <a:t>16</a:t>
            </a:r>
            <a:r>
              <a:rPr lang="ja-JP" altLang="ja-JP" sz="1400" dirty="0"/>
              <a:t>：</a:t>
            </a:r>
            <a:r>
              <a:rPr lang="en-US" altLang="ja-JP" sz="1400" dirty="0"/>
              <a:t>00</a:t>
            </a:r>
            <a:r>
              <a:rPr lang="ja-JP" altLang="ja-JP" sz="1400" dirty="0"/>
              <a:t>　質疑応答</a:t>
            </a:r>
          </a:p>
          <a:p>
            <a:r>
              <a:rPr lang="en-US" altLang="ja-JP" sz="1400" dirty="0"/>
              <a:t>16</a:t>
            </a:r>
            <a:r>
              <a:rPr lang="ja-JP" altLang="ja-JP" sz="1400" dirty="0"/>
              <a:t>：</a:t>
            </a:r>
            <a:r>
              <a:rPr lang="en-US" altLang="ja-JP" sz="1400" dirty="0"/>
              <a:t>20</a:t>
            </a:r>
            <a:r>
              <a:rPr lang="ja-JP" altLang="ja-JP" sz="1400" dirty="0"/>
              <a:t>　休憩</a:t>
            </a:r>
          </a:p>
          <a:p>
            <a:r>
              <a:rPr lang="en-US" altLang="ja-JP" sz="1400" dirty="0"/>
              <a:t>16</a:t>
            </a:r>
            <a:r>
              <a:rPr lang="ja-JP" altLang="ja-JP" sz="1400" dirty="0"/>
              <a:t>：</a:t>
            </a:r>
            <a:r>
              <a:rPr lang="en-US" altLang="ja-JP" sz="1400" dirty="0"/>
              <a:t>30</a:t>
            </a:r>
            <a:r>
              <a:rPr lang="ja-JP" altLang="ja-JP" sz="1400" dirty="0"/>
              <a:t>　</a:t>
            </a:r>
            <a:r>
              <a:rPr lang="ja-JP" altLang="ja-JP" sz="1400" dirty="0" smtClean="0"/>
              <a:t>総会</a:t>
            </a:r>
            <a:endParaRPr lang="ja-JP" altLang="ja-JP" sz="1400" dirty="0"/>
          </a:p>
        </p:txBody>
      </p:sp>
    </p:spTree>
    <p:extLst>
      <p:ext uri="{BB962C8B-B14F-4D97-AF65-F5344CB8AC3E}">
        <p14:creationId xmlns:p14="http://schemas.microsoft.com/office/powerpoint/2010/main" val="1769737630"/>
      </p:ext>
    </p:extLst>
  </p:cSld>
  <p:clrMapOvr>
    <a:masterClrMapping/>
  </p:clrMapOvr>
  <mc:AlternateContent xmlns:mc="http://schemas.openxmlformats.org/markup-compatibility/2006" xmlns:p14="http://schemas.microsoft.com/office/powerpoint/2010/main">
    <mc:Choice Requires="p14">
      <p:transition spd="slow" p14:dur="2000" advClick="0" advTm="13814"/>
    </mc:Choice>
    <mc:Fallback xmlns="">
      <p:transition xmlns:p14="http://schemas.microsoft.com/office/powerpoint/2010/main" spd="slow" advClick="0" advTm="13814"/>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457200" y="361355"/>
            <a:ext cx="8229600" cy="6153358"/>
          </a:xfrm>
        </p:spPr>
        <p:txBody>
          <a:bodyPr>
            <a:normAutofit/>
          </a:bodyPr>
          <a:lstStyle/>
          <a:p>
            <a:pPr marL="0" indent="0" algn="ctr">
              <a:buNone/>
            </a:pPr>
            <a:r>
              <a:rPr lang="en-US" altLang="ja-JP" sz="2000" b="1" dirty="0" smtClean="0"/>
              <a:t>•</a:t>
            </a:r>
            <a:r>
              <a:rPr lang="en-US" altLang="ja-JP" sz="2000" b="1" dirty="0"/>
              <a:t>	</a:t>
            </a:r>
            <a:r>
              <a:rPr lang="ja-JP" altLang="ja-JP" sz="2000" b="1" u="sng" dirty="0"/>
              <a:t>今後（１年間）の</a:t>
            </a:r>
            <a:r>
              <a:rPr lang="ja-JP" altLang="ja-JP" sz="2000" b="1" u="sng" dirty="0" smtClean="0"/>
              <a:t>方針</a:t>
            </a:r>
            <a:endParaRPr lang="en-US" altLang="ja-JP" sz="2000" b="1" u="sng" dirty="0" smtClean="0"/>
          </a:p>
          <a:p>
            <a:pPr marL="0" indent="0" algn="ctr">
              <a:buNone/>
            </a:pPr>
            <a:endParaRPr lang="ja-JP" altLang="ja-JP" sz="2000" dirty="0"/>
          </a:p>
          <a:p>
            <a:pPr marL="0" indent="0">
              <a:buNone/>
            </a:pPr>
            <a:r>
              <a:rPr lang="en-US" altLang="ja-JP" sz="2000" dirty="0" smtClean="0"/>
              <a:t>•</a:t>
            </a:r>
            <a:r>
              <a:rPr lang="en-US" altLang="ja-JP" sz="2000" dirty="0"/>
              <a:t>	</a:t>
            </a:r>
            <a:r>
              <a:rPr lang="ja-JP" altLang="ja-JP" sz="2000" dirty="0"/>
              <a:t>隔月（原則として）のパレード開催に取り組みます</a:t>
            </a:r>
            <a:r>
              <a:rPr lang="ja-JP" altLang="ja-JP" sz="2000" dirty="0" smtClean="0"/>
              <a:t>。</a:t>
            </a:r>
            <a:endParaRPr lang="en-US" altLang="ja-JP" sz="2000" dirty="0" smtClean="0"/>
          </a:p>
          <a:p>
            <a:pPr marL="0" indent="0">
              <a:buNone/>
            </a:pPr>
            <a:endParaRPr lang="ja-JP" altLang="ja-JP" sz="2000" dirty="0"/>
          </a:p>
          <a:p>
            <a:pPr marL="0" indent="0">
              <a:buNone/>
            </a:pPr>
            <a:r>
              <a:rPr lang="en-US" altLang="ja-JP" sz="2000" dirty="0" smtClean="0"/>
              <a:t>•</a:t>
            </a:r>
            <a:r>
              <a:rPr lang="en-US" altLang="ja-JP" sz="2000" dirty="0"/>
              <a:t>	</a:t>
            </a:r>
            <a:r>
              <a:rPr lang="ja-JP" altLang="ja-JP" sz="2000" dirty="0"/>
              <a:t>年に</a:t>
            </a:r>
            <a:r>
              <a:rPr lang="en-US" altLang="ja-JP" sz="2000" dirty="0"/>
              <a:t>1</a:t>
            </a:r>
            <a:r>
              <a:rPr lang="ja-JP" altLang="ja-JP" sz="2000" dirty="0"/>
              <a:t>～</a:t>
            </a:r>
            <a:r>
              <a:rPr lang="en-US" altLang="ja-JP" sz="2000" dirty="0"/>
              <a:t>2</a:t>
            </a:r>
            <a:r>
              <a:rPr lang="ja-JP" altLang="ja-JP" sz="2000" dirty="0"/>
              <a:t>回、講演会（学習会）を開催します</a:t>
            </a:r>
            <a:r>
              <a:rPr lang="ja-JP" altLang="ja-JP" sz="2000" dirty="0" smtClean="0"/>
              <a:t>。</a:t>
            </a:r>
            <a:endParaRPr lang="en-US" altLang="ja-JP" sz="2000" dirty="0" smtClean="0"/>
          </a:p>
          <a:p>
            <a:pPr marL="0" indent="0">
              <a:buNone/>
            </a:pPr>
            <a:endParaRPr lang="ja-JP" altLang="ja-JP" sz="2000" dirty="0"/>
          </a:p>
          <a:p>
            <a:pPr marL="0" indent="0">
              <a:buNone/>
            </a:pPr>
            <a:r>
              <a:rPr lang="en-US" altLang="ja-JP" sz="2000" dirty="0" smtClean="0"/>
              <a:t>•</a:t>
            </a:r>
            <a:r>
              <a:rPr lang="en-US" altLang="ja-JP" sz="2000" dirty="0"/>
              <a:t>	</a:t>
            </a:r>
            <a:r>
              <a:rPr lang="ja-JP" altLang="ja-JP" sz="2000" dirty="0"/>
              <a:t>他団体との交流を深め、情報交換・意見交換を行います</a:t>
            </a:r>
            <a:r>
              <a:rPr lang="ja-JP" altLang="ja-JP" sz="2000" dirty="0" smtClean="0"/>
              <a:t>。</a:t>
            </a:r>
            <a:endParaRPr lang="en-US" altLang="ja-JP" sz="2000" dirty="0" smtClean="0"/>
          </a:p>
          <a:p>
            <a:pPr marL="0" indent="0">
              <a:buNone/>
            </a:pPr>
            <a:endParaRPr lang="ja-JP" altLang="ja-JP" sz="2000" dirty="0"/>
          </a:p>
          <a:p>
            <a:pPr marL="0" indent="0">
              <a:buNone/>
            </a:pPr>
            <a:r>
              <a:rPr lang="en-US" altLang="ja-JP" sz="2000" dirty="0" smtClean="0"/>
              <a:t>•</a:t>
            </a:r>
            <a:r>
              <a:rPr lang="en-US" altLang="ja-JP" sz="2000" dirty="0"/>
              <a:t>	</a:t>
            </a:r>
            <a:r>
              <a:rPr lang="ja-JP" altLang="ja-JP" sz="2000" dirty="0"/>
              <a:t>健全な財政の確立をめざします。</a:t>
            </a:r>
          </a:p>
        </p:txBody>
      </p:sp>
    </p:spTree>
    <p:extLst>
      <p:ext uri="{BB962C8B-B14F-4D97-AF65-F5344CB8AC3E}">
        <p14:creationId xmlns:p14="http://schemas.microsoft.com/office/powerpoint/2010/main" val="325355787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457200" y="361355"/>
            <a:ext cx="8229600" cy="6153358"/>
          </a:xfrm>
        </p:spPr>
        <p:txBody>
          <a:bodyPr>
            <a:normAutofit/>
          </a:bodyPr>
          <a:lstStyle/>
          <a:p>
            <a:pPr marL="0" indent="0">
              <a:buNone/>
            </a:pPr>
            <a:r>
              <a:rPr lang="en-US" altLang="ja-JP" sz="2000" dirty="0"/>
              <a:t>2013</a:t>
            </a:r>
            <a:r>
              <a:rPr lang="ja-JP" altLang="en-US" sz="2000" dirty="0"/>
              <a:t>年 </a:t>
            </a:r>
            <a:endParaRPr lang="en-US" altLang="ja-JP" sz="2000" dirty="0" smtClean="0"/>
          </a:p>
          <a:p>
            <a:pPr marL="0" indent="0">
              <a:buNone/>
            </a:pPr>
            <a:r>
              <a:rPr lang="en-US" altLang="ja-JP" sz="2000" dirty="0" smtClean="0"/>
              <a:t>  6</a:t>
            </a:r>
            <a:r>
              <a:rPr lang="ja-JP" altLang="en-US" sz="2000" dirty="0"/>
              <a:t>月</a:t>
            </a:r>
            <a:r>
              <a:rPr lang="en-US" altLang="ja-JP" sz="2000" dirty="0"/>
              <a:t>29</a:t>
            </a:r>
            <a:r>
              <a:rPr lang="ja-JP" altLang="en-US" sz="2000" dirty="0" smtClean="0"/>
              <a:t>日</a:t>
            </a:r>
            <a:r>
              <a:rPr lang="en-US" altLang="ja-JP" sz="2000" dirty="0" smtClean="0"/>
              <a:t>(</a:t>
            </a:r>
            <a:r>
              <a:rPr lang="ja-JP" altLang="en-US" sz="2000" dirty="0" smtClean="0"/>
              <a:t>土</a:t>
            </a:r>
            <a:r>
              <a:rPr lang="en-US" altLang="ja-JP" sz="2000" dirty="0" smtClean="0"/>
              <a:t>)		</a:t>
            </a:r>
            <a:r>
              <a:rPr lang="ja-JP" altLang="en-US" sz="2000" dirty="0" smtClean="0"/>
              <a:t>総会</a:t>
            </a:r>
            <a:r>
              <a:rPr lang="en-US" altLang="ja-JP" sz="2000" dirty="0" smtClean="0"/>
              <a:t>		</a:t>
            </a:r>
            <a:r>
              <a:rPr lang="ja-JP" altLang="en-US" sz="2000" dirty="0" smtClean="0"/>
              <a:t> </a:t>
            </a:r>
            <a:r>
              <a:rPr lang="ja-JP" altLang="en-US" sz="2000" dirty="0"/>
              <a:t>「さよなら原発東松山の会」正式発足 </a:t>
            </a:r>
            <a:endParaRPr lang="en-US" altLang="ja-JP" sz="2000" dirty="0" smtClean="0"/>
          </a:p>
          <a:p>
            <a:pPr marL="0" indent="0">
              <a:buNone/>
            </a:pPr>
            <a:r>
              <a:rPr lang="en-US" altLang="ja-JP" sz="2000" dirty="0" smtClean="0"/>
              <a:t>  7</a:t>
            </a:r>
            <a:r>
              <a:rPr lang="ja-JP" altLang="en-US" sz="2000" dirty="0"/>
              <a:t>月</a:t>
            </a:r>
            <a:r>
              <a:rPr lang="en-US" altLang="ja-JP" sz="2000" dirty="0"/>
              <a:t>26</a:t>
            </a:r>
            <a:r>
              <a:rPr lang="ja-JP" altLang="en-US" sz="2000" dirty="0" smtClean="0"/>
              <a:t>日</a:t>
            </a:r>
            <a:r>
              <a:rPr lang="en-US" altLang="ja-JP" sz="2000" dirty="0" smtClean="0"/>
              <a:t>(</a:t>
            </a:r>
            <a:r>
              <a:rPr lang="ja-JP" altLang="en-US" sz="2000" dirty="0" smtClean="0"/>
              <a:t>金</a:t>
            </a:r>
            <a:r>
              <a:rPr lang="en-US" altLang="ja-JP" sz="2000" dirty="0" smtClean="0"/>
              <a:t>)	</a:t>
            </a:r>
            <a:r>
              <a:rPr lang="en-US" altLang="ja-JP" sz="2000" dirty="0"/>
              <a:t>	</a:t>
            </a:r>
            <a:r>
              <a:rPr lang="ja-JP" altLang="en-US" sz="2000" dirty="0" smtClean="0"/>
              <a:t>会議</a:t>
            </a:r>
            <a:r>
              <a:rPr lang="en-US" altLang="ja-JP" sz="2000" dirty="0" smtClean="0"/>
              <a:t>		</a:t>
            </a:r>
            <a:r>
              <a:rPr lang="ja-JP" altLang="en-US" sz="2000" dirty="0" smtClean="0"/>
              <a:t>世話人会</a:t>
            </a:r>
            <a:endParaRPr lang="en-US" altLang="ja-JP" sz="2000" dirty="0" smtClean="0"/>
          </a:p>
          <a:p>
            <a:pPr marL="0" indent="0">
              <a:buNone/>
            </a:pPr>
            <a:r>
              <a:rPr lang="ja-JP" altLang="en-US" sz="2000" dirty="0" smtClean="0"/>
              <a:t> </a:t>
            </a:r>
            <a:r>
              <a:rPr lang="en-US" altLang="ja-JP" sz="2000" dirty="0" smtClean="0"/>
              <a:t>  8</a:t>
            </a:r>
            <a:r>
              <a:rPr lang="ja-JP" altLang="en-US" sz="2000" dirty="0" smtClean="0"/>
              <a:t>月</a:t>
            </a:r>
            <a:r>
              <a:rPr lang="en-US" altLang="ja-JP" sz="2000" dirty="0" smtClean="0"/>
              <a:t> 9</a:t>
            </a:r>
            <a:r>
              <a:rPr lang="ja-JP" altLang="en-US" sz="2000" dirty="0" smtClean="0"/>
              <a:t>日</a:t>
            </a:r>
            <a:r>
              <a:rPr lang="en-US" altLang="ja-JP" sz="2000" dirty="0" smtClean="0"/>
              <a:t>(</a:t>
            </a:r>
            <a:r>
              <a:rPr lang="ja-JP" altLang="en-US" sz="2000" dirty="0" smtClean="0"/>
              <a:t>土</a:t>
            </a:r>
            <a:r>
              <a:rPr lang="en-US" altLang="ja-JP" sz="2000" dirty="0" smtClean="0"/>
              <a:t>)</a:t>
            </a:r>
            <a:r>
              <a:rPr lang="ja-JP" altLang="en-US" sz="2000" dirty="0" smtClean="0"/>
              <a:t> </a:t>
            </a:r>
            <a:r>
              <a:rPr lang="en-US" altLang="ja-JP" sz="2000" dirty="0" smtClean="0"/>
              <a:t>		</a:t>
            </a:r>
            <a:r>
              <a:rPr lang="ja-JP" altLang="en-US" sz="2000" dirty="0" smtClean="0"/>
              <a:t>パレード </a:t>
            </a:r>
            <a:r>
              <a:rPr lang="en-US" altLang="ja-JP" sz="2000" dirty="0" smtClean="0"/>
              <a:t>	</a:t>
            </a:r>
            <a:r>
              <a:rPr lang="ja-JP" altLang="en-US" sz="2000" dirty="0" smtClean="0"/>
              <a:t>第</a:t>
            </a:r>
            <a:r>
              <a:rPr lang="en-US" altLang="ja-JP" sz="2000" dirty="0" smtClean="0"/>
              <a:t>5</a:t>
            </a:r>
            <a:r>
              <a:rPr lang="ja-JP" altLang="en-US" sz="2000" dirty="0"/>
              <a:t>回　さよなら原発東松山</a:t>
            </a:r>
            <a:r>
              <a:rPr lang="ja-JP" altLang="en-US" sz="2000" dirty="0" smtClean="0"/>
              <a:t>パレード</a:t>
            </a:r>
            <a:endParaRPr lang="en-US" altLang="ja-JP" sz="2000" dirty="0" smtClean="0"/>
          </a:p>
          <a:p>
            <a:pPr marL="0" indent="0">
              <a:buNone/>
            </a:pPr>
            <a:r>
              <a:rPr lang="ja-JP" altLang="en-US" sz="2000" dirty="0" smtClean="0"/>
              <a:t> </a:t>
            </a:r>
            <a:r>
              <a:rPr lang="en-US" altLang="ja-JP" sz="2000" dirty="0" smtClean="0"/>
              <a:t> 8</a:t>
            </a:r>
            <a:r>
              <a:rPr lang="ja-JP" altLang="en-US" sz="2000" dirty="0"/>
              <a:t>月</a:t>
            </a:r>
            <a:r>
              <a:rPr lang="en-US" altLang="ja-JP" sz="2000" dirty="0"/>
              <a:t>19</a:t>
            </a:r>
            <a:r>
              <a:rPr lang="ja-JP" altLang="en-US" sz="2000" dirty="0" smtClean="0"/>
              <a:t>日</a:t>
            </a:r>
            <a:r>
              <a:rPr lang="en-US" altLang="ja-JP" sz="2000" dirty="0" smtClean="0"/>
              <a:t>(</a:t>
            </a:r>
            <a:r>
              <a:rPr lang="ja-JP" altLang="en-US" sz="2000" dirty="0" smtClean="0"/>
              <a:t>月</a:t>
            </a:r>
            <a:r>
              <a:rPr lang="en-US" altLang="ja-JP" sz="2000" dirty="0" smtClean="0"/>
              <a:t>)</a:t>
            </a:r>
            <a:r>
              <a:rPr lang="ja-JP" altLang="en-US" sz="2000" dirty="0" smtClean="0"/>
              <a:t> </a:t>
            </a:r>
            <a:r>
              <a:rPr lang="en-US" altLang="ja-JP" sz="2000" dirty="0" smtClean="0"/>
              <a:t>		</a:t>
            </a:r>
            <a:r>
              <a:rPr lang="ja-JP" altLang="en-US" sz="2000" dirty="0" smtClean="0"/>
              <a:t>会議 </a:t>
            </a:r>
            <a:r>
              <a:rPr lang="en-US" altLang="ja-JP" sz="2000" dirty="0" smtClean="0"/>
              <a:t>		</a:t>
            </a:r>
            <a:r>
              <a:rPr lang="ja-JP" altLang="en-US" sz="2000" dirty="0" smtClean="0"/>
              <a:t>世話人会 </a:t>
            </a:r>
            <a:endParaRPr lang="en-US" altLang="ja-JP" sz="2000" dirty="0" smtClean="0"/>
          </a:p>
          <a:p>
            <a:pPr marL="0" indent="0">
              <a:buNone/>
            </a:pPr>
            <a:r>
              <a:rPr lang="en-US" altLang="ja-JP" sz="2000" dirty="0" smtClean="0"/>
              <a:t>  9</a:t>
            </a:r>
            <a:r>
              <a:rPr lang="ja-JP" altLang="en-US" sz="2000" dirty="0"/>
              <a:t>月</a:t>
            </a:r>
            <a:r>
              <a:rPr lang="en-US" altLang="ja-JP" sz="2000" dirty="0"/>
              <a:t>20</a:t>
            </a:r>
            <a:r>
              <a:rPr lang="ja-JP" altLang="en-US" sz="2000" dirty="0" smtClean="0"/>
              <a:t>日</a:t>
            </a:r>
            <a:r>
              <a:rPr lang="en-US" altLang="ja-JP" sz="2000" dirty="0" smtClean="0"/>
              <a:t>(</a:t>
            </a:r>
            <a:r>
              <a:rPr lang="ja-JP" altLang="en-US" sz="2000" dirty="0" smtClean="0"/>
              <a:t>金</a:t>
            </a:r>
            <a:r>
              <a:rPr lang="en-US" altLang="ja-JP" sz="2000" dirty="0" smtClean="0"/>
              <a:t>)		</a:t>
            </a:r>
            <a:r>
              <a:rPr lang="ja-JP" altLang="en-US" sz="2000" dirty="0" smtClean="0"/>
              <a:t>会議 </a:t>
            </a:r>
            <a:r>
              <a:rPr lang="en-US" altLang="ja-JP" sz="2000" dirty="0" smtClean="0"/>
              <a:t>		</a:t>
            </a:r>
            <a:r>
              <a:rPr lang="ja-JP" altLang="en-US" sz="2000" dirty="0" smtClean="0"/>
              <a:t>世話人会 </a:t>
            </a:r>
            <a:endParaRPr lang="en-US" altLang="ja-JP" sz="2000" dirty="0" smtClean="0"/>
          </a:p>
          <a:p>
            <a:pPr marL="0" indent="0">
              <a:buNone/>
            </a:pPr>
            <a:r>
              <a:rPr lang="en-US" altLang="ja-JP" sz="2000" dirty="0" smtClean="0"/>
              <a:t>10</a:t>
            </a:r>
            <a:r>
              <a:rPr lang="ja-JP" altLang="en-US" sz="2000" dirty="0" smtClean="0"/>
              <a:t>月</a:t>
            </a:r>
            <a:r>
              <a:rPr lang="en-US" altLang="ja-JP" sz="2000" dirty="0" smtClean="0"/>
              <a:t>  5</a:t>
            </a:r>
            <a:r>
              <a:rPr lang="ja-JP" altLang="en-US" sz="2000" dirty="0" smtClean="0"/>
              <a:t>日</a:t>
            </a:r>
            <a:r>
              <a:rPr lang="en-US" altLang="ja-JP" sz="2000" dirty="0" smtClean="0"/>
              <a:t>(</a:t>
            </a:r>
            <a:r>
              <a:rPr lang="ja-JP" altLang="en-US" sz="2000" dirty="0" smtClean="0"/>
              <a:t>土</a:t>
            </a:r>
            <a:r>
              <a:rPr lang="en-US" altLang="ja-JP" sz="2000" dirty="0" smtClean="0"/>
              <a:t>)</a:t>
            </a:r>
            <a:r>
              <a:rPr lang="ja-JP" altLang="en-US" sz="2000" dirty="0" smtClean="0"/>
              <a:t> </a:t>
            </a:r>
            <a:r>
              <a:rPr lang="en-US" altLang="ja-JP" sz="2000" dirty="0" smtClean="0"/>
              <a:t>		</a:t>
            </a:r>
            <a:r>
              <a:rPr lang="ja-JP" altLang="en-US" sz="2000" dirty="0" smtClean="0"/>
              <a:t>パレード </a:t>
            </a:r>
            <a:r>
              <a:rPr lang="en-US" altLang="ja-JP" sz="2000" dirty="0" smtClean="0"/>
              <a:t>	</a:t>
            </a:r>
            <a:r>
              <a:rPr lang="ja-JP" altLang="en-US" sz="2000" dirty="0" smtClean="0"/>
              <a:t>第</a:t>
            </a:r>
            <a:r>
              <a:rPr lang="en-US" altLang="ja-JP" sz="2000" dirty="0" smtClean="0"/>
              <a:t>6</a:t>
            </a:r>
            <a:r>
              <a:rPr lang="ja-JP" altLang="en-US" sz="2000" dirty="0"/>
              <a:t>回　さよなら原発東松山パレード </a:t>
            </a:r>
            <a:endParaRPr lang="en-US" altLang="ja-JP" sz="2000" dirty="0" smtClean="0"/>
          </a:p>
          <a:p>
            <a:pPr marL="0" indent="0">
              <a:buNone/>
            </a:pPr>
            <a:r>
              <a:rPr lang="en-US" altLang="ja-JP" sz="2000" dirty="0" smtClean="0"/>
              <a:t>10</a:t>
            </a:r>
            <a:r>
              <a:rPr lang="ja-JP" altLang="en-US" sz="2000" dirty="0"/>
              <a:t>月</a:t>
            </a:r>
            <a:r>
              <a:rPr lang="en-US" altLang="ja-JP" sz="2000" dirty="0"/>
              <a:t>11</a:t>
            </a:r>
            <a:r>
              <a:rPr lang="ja-JP" altLang="en-US" sz="2000" dirty="0" smtClean="0"/>
              <a:t>日</a:t>
            </a:r>
            <a:r>
              <a:rPr lang="en-US" altLang="ja-JP" sz="2000" dirty="0" smtClean="0"/>
              <a:t>(</a:t>
            </a:r>
            <a:r>
              <a:rPr lang="ja-JP" altLang="en-US" sz="2000" dirty="0" smtClean="0"/>
              <a:t>金</a:t>
            </a:r>
            <a:r>
              <a:rPr lang="en-US" altLang="ja-JP" sz="2000" dirty="0" smtClean="0"/>
              <a:t>)</a:t>
            </a:r>
            <a:r>
              <a:rPr lang="ja-JP" altLang="en-US" sz="2000" dirty="0" smtClean="0"/>
              <a:t> </a:t>
            </a:r>
            <a:r>
              <a:rPr lang="en-US" altLang="ja-JP" sz="2000" dirty="0" smtClean="0"/>
              <a:t>		</a:t>
            </a:r>
            <a:r>
              <a:rPr lang="ja-JP" altLang="en-US" sz="2000" dirty="0" smtClean="0"/>
              <a:t>会議 </a:t>
            </a:r>
            <a:r>
              <a:rPr lang="en-US" altLang="ja-JP" sz="2000" dirty="0" smtClean="0"/>
              <a:t>		</a:t>
            </a:r>
            <a:r>
              <a:rPr lang="ja-JP" altLang="en-US" sz="2000" dirty="0" smtClean="0"/>
              <a:t>世話人会</a:t>
            </a:r>
            <a:endParaRPr lang="en-US" altLang="ja-JP" sz="2000" dirty="0" smtClean="0"/>
          </a:p>
          <a:p>
            <a:pPr marL="0" indent="0">
              <a:buNone/>
            </a:pPr>
            <a:r>
              <a:rPr lang="en-US" altLang="ja-JP" sz="2000" dirty="0" smtClean="0"/>
              <a:t>11</a:t>
            </a:r>
            <a:r>
              <a:rPr lang="ja-JP" altLang="en-US" sz="2000" dirty="0"/>
              <a:t>月</a:t>
            </a:r>
            <a:r>
              <a:rPr lang="en-US" altLang="ja-JP" sz="2000" dirty="0"/>
              <a:t>15</a:t>
            </a:r>
            <a:r>
              <a:rPr lang="ja-JP" altLang="en-US" sz="2000" dirty="0" smtClean="0"/>
              <a:t>日</a:t>
            </a:r>
            <a:r>
              <a:rPr lang="en-US" altLang="ja-JP" sz="2000" dirty="0" smtClean="0"/>
              <a:t>(</a:t>
            </a:r>
            <a:r>
              <a:rPr lang="ja-JP" altLang="en-US" sz="2000" dirty="0" smtClean="0"/>
              <a:t>金</a:t>
            </a:r>
            <a:r>
              <a:rPr lang="en-US" altLang="ja-JP" sz="2000" dirty="0" smtClean="0"/>
              <a:t>)	</a:t>
            </a:r>
            <a:r>
              <a:rPr lang="ja-JP" altLang="en-US" sz="2000" dirty="0" smtClean="0"/>
              <a:t> </a:t>
            </a:r>
            <a:r>
              <a:rPr lang="en-US" altLang="ja-JP" sz="2000" dirty="0" smtClean="0"/>
              <a:t>	</a:t>
            </a:r>
            <a:r>
              <a:rPr lang="ja-JP" altLang="en-US" sz="2000" dirty="0" smtClean="0"/>
              <a:t>会議 </a:t>
            </a:r>
            <a:r>
              <a:rPr lang="en-US" altLang="ja-JP" sz="2000" dirty="0" smtClean="0"/>
              <a:t>		</a:t>
            </a:r>
            <a:r>
              <a:rPr lang="ja-JP" altLang="en-US" sz="2000" dirty="0" smtClean="0"/>
              <a:t>世話人会 </a:t>
            </a:r>
            <a:endParaRPr lang="en-US" altLang="ja-JP" sz="2000" dirty="0" smtClean="0"/>
          </a:p>
          <a:p>
            <a:pPr marL="0" indent="0">
              <a:buNone/>
            </a:pPr>
            <a:r>
              <a:rPr lang="en-US" altLang="ja-JP" sz="2000" dirty="0" smtClean="0"/>
              <a:t>11</a:t>
            </a:r>
            <a:r>
              <a:rPr lang="ja-JP" altLang="en-US" sz="2000" dirty="0"/>
              <a:t>月</a:t>
            </a:r>
            <a:r>
              <a:rPr lang="en-US" altLang="ja-JP" sz="2000" dirty="0"/>
              <a:t>24</a:t>
            </a:r>
            <a:r>
              <a:rPr lang="ja-JP" altLang="en-US" sz="2000" dirty="0" smtClean="0"/>
              <a:t>日</a:t>
            </a:r>
            <a:r>
              <a:rPr lang="en-US" altLang="ja-JP" sz="2000" dirty="0" smtClean="0"/>
              <a:t>(</a:t>
            </a:r>
            <a:r>
              <a:rPr lang="ja-JP" altLang="en-US" sz="2000" dirty="0" smtClean="0"/>
              <a:t>日</a:t>
            </a:r>
            <a:r>
              <a:rPr lang="en-US" altLang="ja-JP" sz="2000" dirty="0" smtClean="0"/>
              <a:t>)	</a:t>
            </a:r>
            <a:r>
              <a:rPr lang="ja-JP" altLang="en-US" sz="2000" dirty="0" smtClean="0"/>
              <a:t> </a:t>
            </a:r>
            <a:r>
              <a:rPr lang="en-US" altLang="ja-JP" sz="2000" dirty="0" smtClean="0"/>
              <a:t>	</a:t>
            </a:r>
            <a:r>
              <a:rPr lang="ja-JP" altLang="en-US" sz="2000" dirty="0" smtClean="0"/>
              <a:t>他</a:t>
            </a:r>
            <a:r>
              <a:rPr lang="ja-JP" altLang="en-US" sz="2000" dirty="0"/>
              <a:t>団体 </a:t>
            </a:r>
            <a:r>
              <a:rPr lang="en-US" altLang="ja-JP" sz="2000" dirty="0" smtClean="0"/>
              <a:t>		</a:t>
            </a:r>
            <a:r>
              <a:rPr lang="ja-JP" altLang="en-US" sz="2000" dirty="0" smtClean="0"/>
              <a:t>原発</a:t>
            </a:r>
            <a:r>
              <a:rPr lang="ja-JP" altLang="en-US" sz="2000" dirty="0"/>
              <a:t>県民集会　参加（さいたま市） </a:t>
            </a:r>
            <a:endParaRPr lang="en-US" altLang="ja-JP" sz="2000" dirty="0" smtClean="0"/>
          </a:p>
          <a:p>
            <a:pPr marL="0" indent="0">
              <a:buNone/>
            </a:pPr>
            <a:r>
              <a:rPr lang="en-US" altLang="ja-JP" sz="2000" dirty="0" smtClean="0"/>
              <a:t>12</a:t>
            </a:r>
            <a:r>
              <a:rPr lang="ja-JP" altLang="en-US" sz="2000" dirty="0"/>
              <a:t>月</a:t>
            </a:r>
            <a:r>
              <a:rPr lang="en-US" altLang="ja-JP" sz="2000" dirty="0"/>
              <a:t>14</a:t>
            </a:r>
            <a:r>
              <a:rPr lang="ja-JP" altLang="en-US" sz="2000" dirty="0" smtClean="0"/>
              <a:t>日</a:t>
            </a:r>
            <a:r>
              <a:rPr lang="en-US" altLang="ja-JP" sz="2000" dirty="0" smtClean="0"/>
              <a:t>(</a:t>
            </a:r>
            <a:r>
              <a:rPr lang="ja-JP" altLang="en-US" sz="2000" dirty="0" smtClean="0"/>
              <a:t>土</a:t>
            </a:r>
            <a:r>
              <a:rPr lang="en-US" altLang="ja-JP" sz="2000" dirty="0" smtClean="0"/>
              <a:t>)</a:t>
            </a:r>
            <a:r>
              <a:rPr lang="ja-JP" altLang="en-US" sz="2000" dirty="0" smtClean="0"/>
              <a:t> </a:t>
            </a:r>
            <a:r>
              <a:rPr lang="en-US" altLang="ja-JP" sz="2000" dirty="0" smtClean="0"/>
              <a:t>		</a:t>
            </a:r>
            <a:r>
              <a:rPr lang="ja-JP" altLang="en-US" sz="2000" dirty="0" smtClean="0"/>
              <a:t>パレード</a:t>
            </a:r>
            <a:r>
              <a:rPr lang="en-US" altLang="ja-JP" sz="2000" dirty="0" smtClean="0"/>
              <a:t>	</a:t>
            </a:r>
            <a:r>
              <a:rPr lang="ja-JP" altLang="en-US" sz="2000" dirty="0" smtClean="0"/>
              <a:t> </a:t>
            </a:r>
            <a:r>
              <a:rPr lang="en-US" altLang="ja-JP" sz="2000" dirty="0" smtClean="0"/>
              <a:t>	</a:t>
            </a:r>
            <a:r>
              <a:rPr lang="ja-JP" altLang="en-US" sz="2000" dirty="0" smtClean="0"/>
              <a:t>第</a:t>
            </a:r>
            <a:r>
              <a:rPr lang="en-US" altLang="ja-JP" sz="2000" dirty="0" smtClean="0"/>
              <a:t>7</a:t>
            </a:r>
            <a:r>
              <a:rPr lang="ja-JP" altLang="en-US" sz="2000" dirty="0"/>
              <a:t>回　さよなら原発東松山パレード </a:t>
            </a:r>
            <a:endParaRPr lang="en-US" altLang="ja-JP" sz="2000" dirty="0" smtClean="0"/>
          </a:p>
          <a:p>
            <a:pPr marL="0" indent="0">
              <a:buNone/>
            </a:pPr>
            <a:r>
              <a:rPr lang="en-US" altLang="ja-JP" sz="2000" dirty="0" smtClean="0"/>
              <a:t>12</a:t>
            </a:r>
            <a:r>
              <a:rPr lang="ja-JP" altLang="en-US" sz="2000" dirty="0"/>
              <a:t>月</a:t>
            </a:r>
            <a:r>
              <a:rPr lang="en-US" altLang="ja-JP" sz="2000" dirty="0"/>
              <a:t>18</a:t>
            </a:r>
            <a:r>
              <a:rPr lang="ja-JP" altLang="en-US" sz="2000" dirty="0" smtClean="0"/>
              <a:t>日</a:t>
            </a:r>
            <a:r>
              <a:rPr lang="en-US" altLang="ja-JP" sz="2000" dirty="0" smtClean="0"/>
              <a:t>(</a:t>
            </a:r>
            <a:r>
              <a:rPr lang="ja-JP" altLang="en-US" sz="2000" dirty="0" smtClean="0"/>
              <a:t>水</a:t>
            </a:r>
            <a:r>
              <a:rPr lang="en-US" altLang="ja-JP" sz="2000" dirty="0" smtClean="0"/>
              <a:t>)</a:t>
            </a:r>
            <a:r>
              <a:rPr lang="ja-JP" altLang="en-US" sz="2000" dirty="0" smtClean="0"/>
              <a:t> </a:t>
            </a:r>
            <a:r>
              <a:rPr lang="en-US" altLang="ja-JP" sz="2000" dirty="0" smtClean="0"/>
              <a:t>		</a:t>
            </a:r>
            <a:r>
              <a:rPr lang="ja-JP" altLang="en-US" sz="2000" dirty="0" smtClean="0"/>
              <a:t>会議 </a:t>
            </a:r>
            <a:r>
              <a:rPr lang="en-US" altLang="ja-JP" sz="2000" dirty="0" smtClean="0"/>
              <a:t>		</a:t>
            </a:r>
            <a:r>
              <a:rPr lang="ja-JP" altLang="en-US" sz="2000" dirty="0" smtClean="0"/>
              <a:t>世話人会 </a:t>
            </a:r>
            <a:endParaRPr lang="en-US" altLang="ja-JP" sz="2000" dirty="0" smtClean="0"/>
          </a:p>
          <a:p>
            <a:pPr marL="0" indent="0">
              <a:buNone/>
            </a:pPr>
            <a:r>
              <a:rPr lang="en-US" altLang="ja-JP" sz="2000" dirty="0" smtClean="0"/>
              <a:t>12</a:t>
            </a:r>
            <a:r>
              <a:rPr lang="ja-JP" altLang="en-US" sz="2000" dirty="0"/>
              <a:t>月</a:t>
            </a:r>
            <a:r>
              <a:rPr lang="en-US" altLang="ja-JP" sz="2000" dirty="0"/>
              <a:t>21</a:t>
            </a:r>
            <a:r>
              <a:rPr lang="ja-JP" altLang="en-US" sz="2000" dirty="0" smtClean="0"/>
              <a:t>日</a:t>
            </a:r>
            <a:r>
              <a:rPr lang="en-US" altLang="ja-JP" sz="2000" dirty="0" smtClean="0"/>
              <a:t>(</a:t>
            </a:r>
            <a:r>
              <a:rPr lang="ja-JP" altLang="en-US" sz="2000" dirty="0" smtClean="0"/>
              <a:t>土</a:t>
            </a:r>
            <a:r>
              <a:rPr lang="en-US" altLang="ja-JP" sz="2000" dirty="0" smtClean="0"/>
              <a:t>)</a:t>
            </a:r>
            <a:r>
              <a:rPr lang="ja-JP" altLang="en-US" sz="2000" dirty="0" smtClean="0"/>
              <a:t> </a:t>
            </a:r>
            <a:r>
              <a:rPr lang="en-US" altLang="ja-JP" sz="2000" dirty="0" smtClean="0"/>
              <a:t>		</a:t>
            </a:r>
            <a:r>
              <a:rPr lang="ja-JP" altLang="en-US" sz="2000" dirty="0" smtClean="0"/>
              <a:t>他</a:t>
            </a:r>
            <a:r>
              <a:rPr lang="ja-JP" altLang="en-US" sz="2000" dirty="0"/>
              <a:t>団体 </a:t>
            </a:r>
            <a:r>
              <a:rPr lang="en-US" altLang="ja-JP" sz="2000" dirty="0" smtClean="0"/>
              <a:t>		</a:t>
            </a:r>
            <a:r>
              <a:rPr lang="ja-JP" altLang="en-US" sz="2000" dirty="0" smtClean="0"/>
              <a:t>飯田</a:t>
            </a:r>
            <a:r>
              <a:rPr lang="ja-JP" altLang="en-US" sz="2000" dirty="0"/>
              <a:t>哲也氏講演会　</a:t>
            </a:r>
            <a:r>
              <a:rPr lang="ja-JP" altLang="en-US" sz="2000" dirty="0" smtClean="0"/>
              <a:t>参加</a:t>
            </a:r>
            <a:endParaRPr lang="en-US" altLang="ja-JP" sz="2000" dirty="0" smtClean="0"/>
          </a:p>
          <a:p>
            <a:pPr marL="0" indent="0" algn="r">
              <a:buNone/>
            </a:pPr>
            <a:r>
              <a:rPr lang="en-US" altLang="ja-JP" sz="2000" dirty="0"/>
              <a:t>	</a:t>
            </a:r>
            <a:r>
              <a:rPr lang="en-US" altLang="ja-JP" sz="2000" dirty="0" smtClean="0"/>
              <a:t>						</a:t>
            </a:r>
            <a:r>
              <a:rPr lang="ja-JP" altLang="en-US" sz="1600" dirty="0" smtClean="0"/>
              <a:t>（</a:t>
            </a:r>
            <a:r>
              <a:rPr lang="ja-JP" altLang="en-US" sz="1600" dirty="0"/>
              <a:t>主催：おがわまち自然エネルギーファーム） </a:t>
            </a:r>
            <a:endParaRPr lang="en-US" altLang="ja-JP" sz="1600" dirty="0" smtClean="0"/>
          </a:p>
          <a:p>
            <a:pPr marL="0" indent="0">
              <a:buNone/>
            </a:pPr>
            <a:r>
              <a:rPr lang="en-US" altLang="ja-JP" sz="2000" dirty="0" smtClean="0"/>
              <a:t>12</a:t>
            </a:r>
            <a:r>
              <a:rPr lang="ja-JP" altLang="en-US" sz="2000" dirty="0"/>
              <a:t>月</a:t>
            </a:r>
            <a:r>
              <a:rPr lang="en-US" altLang="ja-JP" sz="2000" dirty="0"/>
              <a:t>22</a:t>
            </a:r>
            <a:r>
              <a:rPr lang="ja-JP" altLang="en-US" sz="2000" dirty="0" smtClean="0"/>
              <a:t>日</a:t>
            </a:r>
            <a:r>
              <a:rPr lang="en-US" altLang="ja-JP" sz="2000" dirty="0" smtClean="0"/>
              <a:t>(</a:t>
            </a:r>
            <a:r>
              <a:rPr lang="ja-JP" altLang="en-US" sz="2000" dirty="0" smtClean="0"/>
              <a:t>日</a:t>
            </a:r>
            <a:r>
              <a:rPr lang="en-US" altLang="ja-JP" sz="2000" dirty="0" smtClean="0"/>
              <a:t>)	</a:t>
            </a:r>
            <a:r>
              <a:rPr lang="ja-JP" altLang="en-US" sz="2000" dirty="0" smtClean="0"/>
              <a:t> </a:t>
            </a:r>
            <a:r>
              <a:rPr lang="en-US" altLang="ja-JP" sz="2000" dirty="0" smtClean="0"/>
              <a:t>	</a:t>
            </a:r>
            <a:r>
              <a:rPr lang="ja-JP" altLang="en-US" sz="2000" dirty="0" smtClean="0"/>
              <a:t>他</a:t>
            </a:r>
            <a:r>
              <a:rPr lang="ja-JP" altLang="en-US" sz="2000" dirty="0"/>
              <a:t>団体 </a:t>
            </a:r>
            <a:r>
              <a:rPr lang="en-US" altLang="ja-JP" sz="2000" dirty="0" smtClean="0"/>
              <a:t>		</a:t>
            </a:r>
            <a:r>
              <a:rPr lang="ja-JP" altLang="en-US" sz="2000" dirty="0" smtClean="0"/>
              <a:t>小出</a:t>
            </a:r>
            <a:r>
              <a:rPr lang="ja-JP" altLang="en-US" sz="2000" dirty="0"/>
              <a:t>裕章氏</a:t>
            </a:r>
            <a:r>
              <a:rPr lang="ja-JP" altLang="en-US" sz="2000" dirty="0" smtClean="0"/>
              <a:t>講演会</a:t>
            </a:r>
            <a:endParaRPr lang="en-US" altLang="ja-JP" sz="2000" dirty="0" smtClean="0"/>
          </a:p>
          <a:p>
            <a:pPr marL="0" indent="0" algn="r">
              <a:buNone/>
            </a:pPr>
            <a:r>
              <a:rPr lang="en-US" altLang="ja-JP" sz="2000" dirty="0"/>
              <a:t>	</a:t>
            </a:r>
            <a:r>
              <a:rPr lang="en-US" altLang="ja-JP" sz="2000" dirty="0" smtClean="0"/>
              <a:t>						</a:t>
            </a:r>
            <a:r>
              <a:rPr lang="ja-JP" altLang="en-US" sz="2000" dirty="0"/>
              <a:t>　</a:t>
            </a:r>
            <a:r>
              <a:rPr lang="ja-JP" altLang="en-US" sz="1600" dirty="0"/>
              <a:t>実行委員会参加　（主催：実行委員会） </a:t>
            </a:r>
            <a:r>
              <a:rPr lang="en-US" altLang="ja-JP" sz="2000" dirty="0" smtClean="0"/>
              <a:t>	</a:t>
            </a:r>
            <a:endParaRPr lang="ja-JP" altLang="ja-JP" sz="2000" dirty="0"/>
          </a:p>
        </p:txBody>
      </p:sp>
    </p:spTree>
    <p:extLst>
      <p:ext uri="{BB962C8B-B14F-4D97-AF65-F5344CB8AC3E}">
        <p14:creationId xmlns:p14="http://schemas.microsoft.com/office/powerpoint/2010/main" val="219689594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457200" y="361355"/>
            <a:ext cx="8229600" cy="6153358"/>
          </a:xfrm>
        </p:spPr>
        <p:txBody>
          <a:bodyPr>
            <a:normAutofit fontScale="92500" lnSpcReduction="20000"/>
          </a:bodyPr>
          <a:lstStyle/>
          <a:p>
            <a:pPr marL="0" indent="0">
              <a:buNone/>
            </a:pPr>
            <a:r>
              <a:rPr lang="en-US" altLang="ja-JP" sz="2000" dirty="0"/>
              <a:t>2014</a:t>
            </a:r>
            <a:r>
              <a:rPr lang="ja-JP" altLang="en-US" sz="2000" dirty="0"/>
              <a:t>年 </a:t>
            </a:r>
            <a:endParaRPr lang="en-US" altLang="ja-JP" sz="2000" dirty="0" smtClean="0"/>
          </a:p>
          <a:p>
            <a:pPr marL="0" indent="0">
              <a:buNone/>
            </a:pPr>
            <a:r>
              <a:rPr lang="en-US" altLang="ja-JP" sz="2000" dirty="0" smtClean="0"/>
              <a:t>1</a:t>
            </a:r>
            <a:r>
              <a:rPr lang="ja-JP" altLang="en-US" sz="2000" dirty="0"/>
              <a:t>月</a:t>
            </a:r>
            <a:r>
              <a:rPr lang="en-US" altLang="ja-JP" sz="2000" dirty="0"/>
              <a:t>22</a:t>
            </a:r>
            <a:r>
              <a:rPr lang="ja-JP" altLang="en-US" sz="2000" dirty="0" smtClean="0"/>
              <a:t>日</a:t>
            </a:r>
            <a:r>
              <a:rPr lang="en-US" altLang="ja-JP" sz="2000" dirty="0" smtClean="0"/>
              <a:t>(</a:t>
            </a:r>
            <a:r>
              <a:rPr lang="ja-JP" altLang="en-US" sz="2000" dirty="0" smtClean="0"/>
              <a:t>水</a:t>
            </a:r>
            <a:r>
              <a:rPr lang="en-US" altLang="ja-JP" sz="2000" dirty="0" smtClean="0"/>
              <a:t>)		</a:t>
            </a:r>
            <a:r>
              <a:rPr lang="ja-JP" altLang="en-US" sz="2000" dirty="0" smtClean="0"/>
              <a:t> </a:t>
            </a:r>
            <a:r>
              <a:rPr lang="ja-JP" altLang="en-US" sz="2000" dirty="0"/>
              <a:t>会議 </a:t>
            </a:r>
            <a:r>
              <a:rPr lang="en-US" altLang="ja-JP" sz="2000" dirty="0" smtClean="0"/>
              <a:t>		</a:t>
            </a:r>
            <a:r>
              <a:rPr lang="ja-JP" altLang="en-US" sz="2000" dirty="0" smtClean="0"/>
              <a:t>世話人会 </a:t>
            </a:r>
            <a:endParaRPr lang="en-US" altLang="ja-JP" sz="2000" dirty="0" smtClean="0"/>
          </a:p>
          <a:p>
            <a:pPr marL="0" indent="0">
              <a:buNone/>
            </a:pPr>
            <a:r>
              <a:rPr lang="en-US" altLang="ja-JP" sz="2000" dirty="0" smtClean="0"/>
              <a:t>1</a:t>
            </a:r>
            <a:r>
              <a:rPr lang="ja-JP" altLang="en-US" sz="2000" dirty="0"/>
              <a:t>月</a:t>
            </a:r>
            <a:r>
              <a:rPr lang="en-US" altLang="ja-JP" sz="2000" dirty="0"/>
              <a:t>25</a:t>
            </a:r>
            <a:r>
              <a:rPr lang="ja-JP" altLang="en-US" sz="2000" dirty="0" smtClean="0"/>
              <a:t>日</a:t>
            </a:r>
            <a:r>
              <a:rPr lang="en-US" altLang="ja-JP" sz="2000" dirty="0" smtClean="0"/>
              <a:t>(</a:t>
            </a:r>
            <a:r>
              <a:rPr lang="ja-JP" altLang="en-US" sz="2000" dirty="0" smtClean="0"/>
              <a:t>土</a:t>
            </a:r>
            <a:r>
              <a:rPr lang="en-US" altLang="ja-JP" sz="2000" dirty="0" smtClean="0"/>
              <a:t>)		</a:t>
            </a:r>
            <a:r>
              <a:rPr lang="ja-JP" altLang="en-US" sz="2000" dirty="0" smtClean="0"/>
              <a:t>他</a:t>
            </a:r>
            <a:r>
              <a:rPr lang="ja-JP" altLang="en-US" sz="2000" dirty="0"/>
              <a:t>団体 </a:t>
            </a:r>
            <a:r>
              <a:rPr lang="en-US" altLang="ja-JP" sz="2000" dirty="0" smtClean="0"/>
              <a:t>		</a:t>
            </a:r>
            <a:r>
              <a:rPr lang="ja-JP" altLang="en-US" sz="2000" dirty="0" smtClean="0"/>
              <a:t>脱原発</a:t>
            </a:r>
            <a:r>
              <a:rPr lang="ja-JP" altLang="en-US" sz="2000" dirty="0"/>
              <a:t>！埼玉連絡会　呼びかけ人として参加 </a:t>
            </a:r>
            <a:endParaRPr lang="en-US" altLang="ja-JP" sz="2000" dirty="0" smtClean="0"/>
          </a:p>
          <a:p>
            <a:pPr marL="0" indent="0">
              <a:buNone/>
            </a:pPr>
            <a:r>
              <a:rPr lang="en-US" altLang="ja-JP" sz="2000" dirty="0" smtClean="0"/>
              <a:t>2</a:t>
            </a:r>
            <a:r>
              <a:rPr lang="ja-JP" altLang="en-US" sz="2000" dirty="0" smtClean="0"/>
              <a:t>月</a:t>
            </a:r>
            <a:r>
              <a:rPr lang="en-US" altLang="ja-JP" sz="2000" dirty="0" smtClean="0"/>
              <a:t>  8</a:t>
            </a:r>
            <a:r>
              <a:rPr lang="ja-JP" altLang="en-US" sz="2000" dirty="0" smtClean="0"/>
              <a:t>日</a:t>
            </a:r>
            <a:r>
              <a:rPr lang="en-US" altLang="ja-JP" sz="2000" dirty="0" smtClean="0"/>
              <a:t>(</a:t>
            </a:r>
            <a:r>
              <a:rPr lang="ja-JP" altLang="en-US" sz="2000" dirty="0" smtClean="0"/>
              <a:t>土</a:t>
            </a:r>
            <a:r>
              <a:rPr lang="en-US" altLang="ja-JP" sz="2000" dirty="0" smtClean="0"/>
              <a:t>)		</a:t>
            </a:r>
            <a:r>
              <a:rPr lang="ja-JP" altLang="en-US" sz="2000" dirty="0" smtClean="0"/>
              <a:t> </a:t>
            </a:r>
            <a:r>
              <a:rPr lang="ja-JP" altLang="en-US" sz="2000" dirty="0"/>
              <a:t>パレード </a:t>
            </a:r>
            <a:r>
              <a:rPr lang="en-US" altLang="ja-JP" sz="2000" dirty="0" smtClean="0"/>
              <a:t>	</a:t>
            </a:r>
            <a:r>
              <a:rPr lang="ja-JP" altLang="en-US" sz="2000" dirty="0" smtClean="0"/>
              <a:t>第</a:t>
            </a:r>
            <a:r>
              <a:rPr lang="en-US" altLang="ja-JP" sz="2000" dirty="0" smtClean="0"/>
              <a:t>8</a:t>
            </a:r>
            <a:r>
              <a:rPr lang="ja-JP" altLang="en-US" sz="2000" dirty="0"/>
              <a:t>回　さよなら原発東松山パレード </a:t>
            </a:r>
            <a:endParaRPr lang="en-US" altLang="ja-JP" sz="2000" dirty="0" smtClean="0"/>
          </a:p>
          <a:p>
            <a:pPr marL="0" indent="0">
              <a:buNone/>
            </a:pPr>
            <a:r>
              <a:rPr lang="en-US" altLang="ja-JP" sz="2000" dirty="0" smtClean="0"/>
              <a:t>3</a:t>
            </a:r>
            <a:r>
              <a:rPr lang="ja-JP" altLang="en-US" sz="2000" dirty="0" smtClean="0"/>
              <a:t>月</a:t>
            </a:r>
            <a:r>
              <a:rPr lang="en-US" altLang="ja-JP" sz="2000" dirty="0" smtClean="0"/>
              <a:t>  5</a:t>
            </a:r>
            <a:r>
              <a:rPr lang="ja-JP" altLang="en-US" sz="2000" dirty="0" smtClean="0"/>
              <a:t>日</a:t>
            </a:r>
            <a:r>
              <a:rPr lang="en-US" altLang="ja-JP" sz="2000" dirty="0" smtClean="0"/>
              <a:t>(</a:t>
            </a:r>
            <a:r>
              <a:rPr lang="ja-JP" altLang="en-US" sz="2000" dirty="0"/>
              <a:t>水</a:t>
            </a:r>
            <a:r>
              <a:rPr lang="en-US" altLang="ja-JP" sz="2000" dirty="0"/>
              <a:t>)</a:t>
            </a:r>
            <a:r>
              <a:rPr lang="ja-JP" altLang="en-US" sz="2000" dirty="0" smtClean="0"/>
              <a:t> </a:t>
            </a:r>
            <a:r>
              <a:rPr lang="en-US" altLang="ja-JP" sz="2000" dirty="0" smtClean="0"/>
              <a:t>		</a:t>
            </a:r>
            <a:r>
              <a:rPr lang="ja-JP" altLang="en-US" sz="2000" dirty="0" smtClean="0"/>
              <a:t>会議</a:t>
            </a:r>
            <a:r>
              <a:rPr lang="en-US" altLang="ja-JP" sz="2000" dirty="0" smtClean="0"/>
              <a:t>		</a:t>
            </a:r>
            <a:r>
              <a:rPr lang="ja-JP" altLang="en-US" sz="2000" dirty="0" smtClean="0"/>
              <a:t>世話人会 </a:t>
            </a:r>
            <a:endParaRPr lang="en-US" altLang="ja-JP" sz="2000" dirty="0"/>
          </a:p>
          <a:p>
            <a:pPr marL="0" indent="0">
              <a:buNone/>
            </a:pPr>
            <a:r>
              <a:rPr lang="en-US" altLang="ja-JP" sz="2000" dirty="0" smtClean="0"/>
              <a:t>3</a:t>
            </a:r>
            <a:r>
              <a:rPr lang="ja-JP" altLang="en-US" sz="2000" dirty="0"/>
              <a:t>月</a:t>
            </a:r>
            <a:r>
              <a:rPr lang="en-US" altLang="ja-JP" sz="2000" dirty="0"/>
              <a:t>9</a:t>
            </a:r>
            <a:r>
              <a:rPr lang="ja-JP" altLang="en-US" sz="2000" dirty="0" smtClean="0"/>
              <a:t>日</a:t>
            </a:r>
            <a:r>
              <a:rPr lang="en-US" altLang="ja-JP" sz="2000" dirty="0" smtClean="0"/>
              <a:t>(</a:t>
            </a:r>
            <a:r>
              <a:rPr lang="ja-JP" altLang="en-US" sz="2000" dirty="0" smtClean="0"/>
              <a:t>日</a:t>
            </a:r>
            <a:r>
              <a:rPr lang="en-US" altLang="ja-JP" sz="2000" dirty="0" smtClean="0"/>
              <a:t>)		</a:t>
            </a:r>
            <a:r>
              <a:rPr lang="ja-JP" altLang="en-US" sz="2000" dirty="0" smtClean="0"/>
              <a:t>他</a:t>
            </a:r>
            <a:r>
              <a:rPr lang="ja-JP" altLang="en-US" sz="2000" dirty="0"/>
              <a:t>団体 </a:t>
            </a:r>
            <a:r>
              <a:rPr lang="en-US" altLang="ja-JP" sz="2000" dirty="0" smtClean="0"/>
              <a:t>		</a:t>
            </a:r>
            <a:r>
              <a:rPr lang="ja-JP" altLang="en-US" sz="2000" dirty="0" smtClean="0"/>
              <a:t>さようなら</a:t>
            </a:r>
            <a:r>
              <a:rPr lang="ja-JP" altLang="en-US" sz="2000" dirty="0"/>
              <a:t>原発＠おがわまち行進の集い　参加</a:t>
            </a:r>
            <a:r>
              <a:rPr lang="ja-JP" altLang="en-US" sz="2000" dirty="0" smtClean="0"/>
              <a:t>。</a:t>
            </a:r>
            <a:endParaRPr lang="en-US" altLang="ja-JP" sz="2000" dirty="0" smtClean="0"/>
          </a:p>
          <a:p>
            <a:pPr marL="0" indent="0" algn="r">
              <a:buNone/>
            </a:pPr>
            <a:r>
              <a:rPr lang="ja-JP" altLang="en-US" sz="1700" dirty="0" smtClean="0"/>
              <a:t>全世話人</a:t>
            </a:r>
            <a:r>
              <a:rPr lang="ja-JP" altLang="en-US" sz="1700" dirty="0"/>
              <a:t>が呼びかけ人となる。 </a:t>
            </a:r>
            <a:endParaRPr lang="en-US" altLang="ja-JP" sz="1700" dirty="0" smtClean="0"/>
          </a:p>
          <a:p>
            <a:pPr marL="0" indent="0">
              <a:buNone/>
            </a:pPr>
            <a:r>
              <a:rPr lang="en-US" altLang="ja-JP" sz="2000" dirty="0" smtClean="0"/>
              <a:t>3</a:t>
            </a:r>
            <a:r>
              <a:rPr lang="ja-JP" altLang="en-US" sz="2000" dirty="0"/>
              <a:t>月</a:t>
            </a:r>
            <a:r>
              <a:rPr lang="en-US" altLang="ja-JP" sz="2000" dirty="0"/>
              <a:t>16</a:t>
            </a:r>
            <a:r>
              <a:rPr lang="ja-JP" altLang="en-US" sz="2000" dirty="0" smtClean="0"/>
              <a:t>日</a:t>
            </a:r>
            <a:r>
              <a:rPr lang="en-US" altLang="ja-JP" sz="2000" dirty="0" smtClean="0"/>
              <a:t>(</a:t>
            </a:r>
            <a:r>
              <a:rPr lang="ja-JP" altLang="en-US" sz="2000" dirty="0" smtClean="0"/>
              <a:t>日</a:t>
            </a:r>
            <a:r>
              <a:rPr lang="en-US" altLang="ja-JP" sz="2000" dirty="0" smtClean="0"/>
              <a:t>)		</a:t>
            </a:r>
            <a:r>
              <a:rPr lang="ja-JP" altLang="en-US" sz="2000" dirty="0" smtClean="0"/>
              <a:t>他団体</a:t>
            </a:r>
            <a:r>
              <a:rPr lang="en-US" altLang="ja-JP" sz="2000" dirty="0" smtClean="0"/>
              <a:t>		</a:t>
            </a:r>
            <a:r>
              <a:rPr lang="ja-JP" altLang="en-US" sz="2000" dirty="0" smtClean="0"/>
              <a:t> </a:t>
            </a:r>
            <a:r>
              <a:rPr lang="en-US" altLang="ja-JP" sz="2000" dirty="0"/>
              <a:t>NO NUKES</a:t>
            </a:r>
            <a:r>
              <a:rPr lang="ja-JP" altLang="en-US" sz="2000" dirty="0"/>
              <a:t>！原発いやだ！熊谷デモ　参加 </a:t>
            </a:r>
            <a:endParaRPr lang="en-US" altLang="ja-JP" sz="2000" dirty="0" smtClean="0"/>
          </a:p>
          <a:p>
            <a:pPr marL="0" indent="0">
              <a:buNone/>
            </a:pPr>
            <a:r>
              <a:rPr lang="en-US" altLang="ja-JP" sz="2000" dirty="0" smtClean="0"/>
              <a:t>4</a:t>
            </a:r>
            <a:r>
              <a:rPr lang="ja-JP" altLang="en-US" sz="2000" dirty="0" smtClean="0"/>
              <a:t>月</a:t>
            </a:r>
            <a:r>
              <a:rPr lang="en-US" altLang="ja-JP" sz="2000" dirty="0" smtClean="0"/>
              <a:t>  9</a:t>
            </a:r>
            <a:r>
              <a:rPr lang="ja-JP" altLang="en-US" sz="2000" dirty="0"/>
              <a:t>日 </a:t>
            </a:r>
            <a:r>
              <a:rPr lang="en-US" altLang="ja-JP" sz="2000" dirty="0"/>
              <a:t>(</a:t>
            </a:r>
            <a:r>
              <a:rPr lang="ja-JP" altLang="en-US" sz="2000" dirty="0"/>
              <a:t>水</a:t>
            </a:r>
            <a:r>
              <a:rPr lang="en-US" altLang="ja-JP" sz="2000" dirty="0"/>
              <a:t>)</a:t>
            </a:r>
            <a:r>
              <a:rPr lang="ja-JP" altLang="en-US" sz="2000" dirty="0" smtClean="0"/>
              <a:t> </a:t>
            </a:r>
            <a:r>
              <a:rPr lang="en-US" altLang="ja-JP" sz="2000" dirty="0" smtClean="0"/>
              <a:t>		</a:t>
            </a:r>
            <a:r>
              <a:rPr lang="ja-JP" altLang="en-US" sz="2000" dirty="0" smtClean="0"/>
              <a:t>会議 </a:t>
            </a:r>
            <a:r>
              <a:rPr lang="en-US" altLang="ja-JP" sz="2000" dirty="0" smtClean="0"/>
              <a:t>		</a:t>
            </a:r>
            <a:r>
              <a:rPr lang="ja-JP" altLang="en-US" sz="2000" dirty="0" smtClean="0"/>
              <a:t>世話人会</a:t>
            </a:r>
            <a:endParaRPr lang="en-US" altLang="ja-JP" sz="2000" dirty="0" smtClean="0"/>
          </a:p>
          <a:p>
            <a:pPr marL="0" indent="0">
              <a:buNone/>
            </a:pPr>
            <a:r>
              <a:rPr lang="en-US" altLang="ja-JP" sz="2000" dirty="0" smtClean="0"/>
              <a:t>4</a:t>
            </a:r>
            <a:r>
              <a:rPr lang="ja-JP" altLang="en-US" sz="2000" dirty="0"/>
              <a:t>月</a:t>
            </a:r>
            <a:r>
              <a:rPr lang="en-US" altLang="ja-JP" sz="2000" dirty="0"/>
              <a:t>19</a:t>
            </a:r>
            <a:r>
              <a:rPr lang="ja-JP" altLang="en-US" sz="2000" dirty="0" smtClean="0"/>
              <a:t>日</a:t>
            </a:r>
            <a:r>
              <a:rPr lang="en-US" altLang="ja-JP" sz="2000" dirty="0"/>
              <a:t>(</a:t>
            </a:r>
            <a:r>
              <a:rPr lang="ja-JP" altLang="en-US" sz="2000" dirty="0"/>
              <a:t>土</a:t>
            </a:r>
            <a:r>
              <a:rPr lang="en-US" altLang="ja-JP" sz="2000" dirty="0"/>
              <a:t>)</a:t>
            </a:r>
            <a:r>
              <a:rPr lang="ja-JP" altLang="en-US" sz="2000" dirty="0" smtClean="0"/>
              <a:t> </a:t>
            </a:r>
            <a:r>
              <a:rPr lang="en-US" altLang="ja-JP" sz="2000" dirty="0" smtClean="0"/>
              <a:t>		</a:t>
            </a:r>
            <a:r>
              <a:rPr lang="ja-JP" altLang="en-US" sz="2000" dirty="0" smtClean="0"/>
              <a:t>パレード </a:t>
            </a:r>
            <a:r>
              <a:rPr lang="en-US" altLang="ja-JP" sz="2000" dirty="0" smtClean="0"/>
              <a:t>	</a:t>
            </a:r>
            <a:r>
              <a:rPr lang="ja-JP" altLang="en-US" sz="2000" dirty="0" smtClean="0"/>
              <a:t>第</a:t>
            </a:r>
            <a:r>
              <a:rPr lang="en-US" altLang="ja-JP" sz="2000" dirty="0" smtClean="0"/>
              <a:t>9</a:t>
            </a:r>
            <a:r>
              <a:rPr lang="ja-JP" altLang="en-US" sz="2000" dirty="0"/>
              <a:t>回　さよなら原発東松山</a:t>
            </a:r>
            <a:r>
              <a:rPr lang="ja-JP" altLang="en-US" sz="2000" dirty="0" smtClean="0"/>
              <a:t>パレード</a:t>
            </a:r>
            <a:endParaRPr lang="en-US" altLang="ja-JP" sz="2000" dirty="0" smtClean="0"/>
          </a:p>
          <a:p>
            <a:pPr marL="0" indent="0" algn="r">
              <a:buNone/>
            </a:pPr>
            <a:r>
              <a:rPr lang="ja-JP" altLang="en-US" sz="1700" dirty="0" smtClean="0"/>
              <a:t>原発</a:t>
            </a:r>
            <a:r>
              <a:rPr lang="ja-JP" altLang="en-US" sz="1700" dirty="0"/>
              <a:t>さよならパレード＠東松山　として、＠埼玉と共催 </a:t>
            </a:r>
            <a:endParaRPr lang="en-US" altLang="ja-JP" sz="1700" dirty="0" smtClean="0"/>
          </a:p>
          <a:p>
            <a:pPr marL="0" indent="0">
              <a:buNone/>
            </a:pPr>
            <a:r>
              <a:rPr lang="en-US" altLang="ja-JP" sz="2000" dirty="0" smtClean="0"/>
              <a:t>4</a:t>
            </a:r>
            <a:r>
              <a:rPr lang="ja-JP" altLang="en-US" sz="2000" dirty="0"/>
              <a:t>月</a:t>
            </a:r>
            <a:r>
              <a:rPr lang="en-US" altLang="ja-JP" sz="2000" dirty="0"/>
              <a:t>25</a:t>
            </a:r>
            <a:r>
              <a:rPr lang="ja-JP" altLang="en-US" sz="2000" dirty="0" smtClean="0"/>
              <a:t>日</a:t>
            </a:r>
            <a:r>
              <a:rPr lang="en-US" altLang="ja-JP" sz="2000" dirty="0" smtClean="0"/>
              <a:t>(</a:t>
            </a:r>
            <a:r>
              <a:rPr lang="ja-JP" altLang="en-US" sz="2000" dirty="0" smtClean="0"/>
              <a:t>金</a:t>
            </a:r>
            <a:r>
              <a:rPr lang="en-US" altLang="ja-JP" sz="2000" dirty="0" smtClean="0"/>
              <a:t>)		</a:t>
            </a:r>
            <a:r>
              <a:rPr lang="ja-JP" altLang="en-US" sz="2000" dirty="0" smtClean="0"/>
              <a:t>会議 </a:t>
            </a:r>
            <a:r>
              <a:rPr lang="en-US" altLang="ja-JP" sz="2000" dirty="0" smtClean="0"/>
              <a:t>		</a:t>
            </a:r>
            <a:r>
              <a:rPr lang="ja-JP" altLang="en-US" sz="2000" dirty="0" smtClean="0"/>
              <a:t>世話人会 </a:t>
            </a:r>
            <a:endParaRPr lang="en-US" altLang="ja-JP" sz="2000" dirty="0" smtClean="0"/>
          </a:p>
          <a:p>
            <a:pPr marL="0" indent="0">
              <a:buNone/>
            </a:pPr>
            <a:r>
              <a:rPr lang="en-US" altLang="ja-JP" sz="2000" dirty="0" smtClean="0"/>
              <a:t>5</a:t>
            </a:r>
            <a:r>
              <a:rPr lang="ja-JP" altLang="en-US" sz="2000" dirty="0"/>
              <a:t>月</a:t>
            </a:r>
            <a:r>
              <a:rPr lang="en-US" altLang="ja-JP" sz="2000" dirty="0"/>
              <a:t>11</a:t>
            </a:r>
            <a:r>
              <a:rPr lang="ja-JP" altLang="en-US" sz="2000" dirty="0" smtClean="0"/>
              <a:t>日</a:t>
            </a:r>
            <a:r>
              <a:rPr lang="en-US" altLang="ja-JP" sz="2000" dirty="0" smtClean="0"/>
              <a:t>(</a:t>
            </a:r>
            <a:r>
              <a:rPr lang="ja-JP" altLang="en-US" sz="2000" dirty="0" smtClean="0"/>
              <a:t>日</a:t>
            </a:r>
            <a:r>
              <a:rPr lang="en-US" altLang="ja-JP" sz="2000" dirty="0" smtClean="0"/>
              <a:t>)		</a:t>
            </a:r>
            <a:r>
              <a:rPr lang="ja-JP" altLang="en-US" sz="2000" dirty="0" smtClean="0"/>
              <a:t>他</a:t>
            </a:r>
            <a:r>
              <a:rPr lang="ja-JP" altLang="en-US" sz="2000" dirty="0"/>
              <a:t>団体 </a:t>
            </a:r>
            <a:r>
              <a:rPr lang="en-US" altLang="ja-JP" sz="2000" dirty="0" smtClean="0"/>
              <a:t>		</a:t>
            </a:r>
            <a:r>
              <a:rPr lang="ja-JP" altLang="en-US" sz="2000" dirty="0" smtClean="0"/>
              <a:t>脱原発</a:t>
            </a:r>
            <a:r>
              <a:rPr lang="ja-JP" altLang="en-US" sz="2000" dirty="0"/>
              <a:t>！埼玉連絡会 </a:t>
            </a:r>
            <a:endParaRPr lang="en-US" altLang="ja-JP" sz="2000" dirty="0" smtClean="0"/>
          </a:p>
          <a:p>
            <a:pPr marL="0" indent="0">
              <a:buNone/>
            </a:pPr>
            <a:r>
              <a:rPr lang="en-US" altLang="ja-JP" sz="2000" dirty="0" smtClean="0"/>
              <a:t>6</a:t>
            </a:r>
            <a:r>
              <a:rPr lang="ja-JP" altLang="en-US" sz="2000" dirty="0" smtClean="0"/>
              <a:t>月</a:t>
            </a:r>
            <a:r>
              <a:rPr lang="en-US" altLang="ja-JP" sz="2000" dirty="0" smtClean="0"/>
              <a:t>  4</a:t>
            </a:r>
            <a:r>
              <a:rPr lang="ja-JP" altLang="en-US" sz="2000" dirty="0" smtClean="0"/>
              <a:t>日</a:t>
            </a:r>
            <a:r>
              <a:rPr lang="en-US" altLang="ja-JP" sz="2000" dirty="0"/>
              <a:t>(</a:t>
            </a:r>
            <a:r>
              <a:rPr lang="ja-JP" altLang="en-US" sz="2000" dirty="0"/>
              <a:t>水</a:t>
            </a:r>
            <a:r>
              <a:rPr lang="en-US" altLang="ja-JP" sz="2000" dirty="0" smtClean="0"/>
              <a:t>)		</a:t>
            </a:r>
            <a:r>
              <a:rPr lang="ja-JP" altLang="en-US" sz="2000" dirty="0" smtClean="0"/>
              <a:t>会議 </a:t>
            </a:r>
            <a:r>
              <a:rPr lang="en-US" altLang="ja-JP" sz="2000" dirty="0" smtClean="0"/>
              <a:t>		</a:t>
            </a:r>
            <a:r>
              <a:rPr lang="ja-JP" altLang="en-US" sz="2000" dirty="0" smtClean="0"/>
              <a:t>世話人会 </a:t>
            </a:r>
            <a:endParaRPr lang="en-US" altLang="ja-JP" sz="2000" dirty="0" smtClean="0"/>
          </a:p>
          <a:p>
            <a:pPr marL="0" indent="0">
              <a:buNone/>
            </a:pPr>
            <a:r>
              <a:rPr lang="en-US" altLang="ja-JP" sz="2000" dirty="0" smtClean="0"/>
              <a:t>6</a:t>
            </a:r>
            <a:r>
              <a:rPr lang="ja-JP" altLang="en-US" sz="2000" dirty="0"/>
              <a:t>月</a:t>
            </a:r>
            <a:r>
              <a:rPr lang="en-US" altLang="ja-JP" sz="2000" dirty="0"/>
              <a:t>13</a:t>
            </a:r>
            <a:r>
              <a:rPr lang="ja-JP" altLang="en-US" sz="2000" dirty="0" smtClean="0"/>
              <a:t>日</a:t>
            </a:r>
            <a:r>
              <a:rPr lang="en-US" altLang="ja-JP" sz="2000" dirty="0" smtClean="0"/>
              <a:t>(</a:t>
            </a:r>
            <a:r>
              <a:rPr lang="ja-JP" altLang="en-US" sz="2000" dirty="0" smtClean="0"/>
              <a:t>金</a:t>
            </a:r>
            <a:r>
              <a:rPr lang="en-US" altLang="ja-JP" sz="2000" dirty="0" smtClean="0"/>
              <a:t>)		</a:t>
            </a:r>
            <a:r>
              <a:rPr lang="ja-JP" altLang="en-US" sz="2000" dirty="0" smtClean="0"/>
              <a:t>パレード </a:t>
            </a:r>
            <a:r>
              <a:rPr lang="en-US" altLang="ja-JP" sz="2000" dirty="0" smtClean="0"/>
              <a:t>	</a:t>
            </a:r>
            <a:r>
              <a:rPr lang="ja-JP" altLang="en-US" sz="2000" dirty="0" smtClean="0"/>
              <a:t>第</a:t>
            </a:r>
            <a:r>
              <a:rPr lang="en-US" altLang="ja-JP" sz="2000" dirty="0" smtClean="0"/>
              <a:t>10</a:t>
            </a:r>
            <a:r>
              <a:rPr lang="ja-JP" altLang="en-US" sz="2000" dirty="0"/>
              <a:t>回　さよなら原発東松山パレード </a:t>
            </a:r>
            <a:endParaRPr lang="en-US" altLang="ja-JP" sz="2000" dirty="0" smtClean="0"/>
          </a:p>
          <a:p>
            <a:pPr marL="0" indent="0">
              <a:buNone/>
            </a:pPr>
            <a:r>
              <a:rPr lang="en-US" altLang="ja-JP" sz="2000" dirty="0" smtClean="0"/>
              <a:t>6</a:t>
            </a:r>
            <a:r>
              <a:rPr lang="ja-JP" altLang="en-US" sz="2000" dirty="0"/>
              <a:t>月</a:t>
            </a:r>
            <a:r>
              <a:rPr lang="en-US" altLang="ja-JP" sz="2000" dirty="0"/>
              <a:t>18</a:t>
            </a:r>
            <a:r>
              <a:rPr lang="ja-JP" altLang="en-US" sz="2000" dirty="0" smtClean="0"/>
              <a:t>日</a:t>
            </a:r>
            <a:r>
              <a:rPr lang="en-US" altLang="ja-JP" sz="2000" dirty="0"/>
              <a:t>(</a:t>
            </a:r>
            <a:r>
              <a:rPr lang="ja-JP" altLang="en-US" sz="2000" dirty="0"/>
              <a:t>水</a:t>
            </a:r>
            <a:r>
              <a:rPr lang="en-US" altLang="ja-JP" sz="2000" dirty="0" smtClean="0"/>
              <a:t>)		</a:t>
            </a:r>
            <a:r>
              <a:rPr lang="ja-JP" altLang="en-US" sz="2000" dirty="0" smtClean="0"/>
              <a:t>会議 </a:t>
            </a:r>
            <a:r>
              <a:rPr lang="en-US" altLang="ja-JP" sz="2000" dirty="0" smtClean="0"/>
              <a:t>		</a:t>
            </a:r>
            <a:r>
              <a:rPr lang="ja-JP" altLang="en-US" sz="2000" dirty="0" smtClean="0"/>
              <a:t>世話人会 </a:t>
            </a:r>
            <a:r>
              <a:rPr lang="en-US" altLang="ja-JP" sz="2000" dirty="0"/>
              <a:t>7</a:t>
            </a:r>
            <a:r>
              <a:rPr lang="ja-JP" altLang="en-US" sz="2000" dirty="0"/>
              <a:t>月</a:t>
            </a:r>
            <a:r>
              <a:rPr lang="en-US" altLang="ja-JP" sz="2000" dirty="0"/>
              <a:t>16</a:t>
            </a:r>
            <a:r>
              <a:rPr lang="ja-JP" altLang="en-US" sz="2000" dirty="0"/>
              <a:t>日 水 会議 世話人会 </a:t>
            </a:r>
            <a:endParaRPr lang="en-US" altLang="ja-JP" sz="2000" dirty="0" smtClean="0"/>
          </a:p>
          <a:p>
            <a:pPr marL="0" indent="0">
              <a:buNone/>
            </a:pPr>
            <a:r>
              <a:rPr lang="en-US" altLang="ja-JP" sz="2000" dirty="0" smtClean="0"/>
              <a:t>7</a:t>
            </a:r>
            <a:r>
              <a:rPr lang="ja-JP" altLang="en-US" sz="2000" dirty="0"/>
              <a:t>月</a:t>
            </a:r>
            <a:r>
              <a:rPr lang="en-US" altLang="ja-JP" sz="2000" dirty="0"/>
              <a:t>27</a:t>
            </a:r>
            <a:r>
              <a:rPr lang="ja-JP" altLang="en-US" sz="2000" dirty="0" smtClean="0"/>
              <a:t>日</a:t>
            </a:r>
            <a:r>
              <a:rPr lang="en-US" altLang="ja-JP" sz="2000" dirty="0" smtClean="0"/>
              <a:t>(</a:t>
            </a:r>
            <a:r>
              <a:rPr lang="ja-JP" altLang="en-US" sz="2000" dirty="0" smtClean="0"/>
              <a:t>日</a:t>
            </a:r>
            <a:r>
              <a:rPr lang="en-US" altLang="ja-JP" sz="2000" dirty="0" smtClean="0"/>
              <a:t>)		</a:t>
            </a:r>
            <a:r>
              <a:rPr lang="ja-JP" altLang="en-US" sz="2000" dirty="0" smtClean="0"/>
              <a:t>他</a:t>
            </a:r>
            <a:r>
              <a:rPr lang="ja-JP" altLang="en-US" sz="2000" dirty="0"/>
              <a:t>団体 </a:t>
            </a:r>
            <a:r>
              <a:rPr lang="en-US" altLang="ja-JP" sz="2000" dirty="0" smtClean="0"/>
              <a:t>		</a:t>
            </a:r>
            <a:r>
              <a:rPr lang="ja-JP" altLang="en-US" sz="2000" dirty="0" smtClean="0"/>
              <a:t>原発</a:t>
            </a:r>
            <a:r>
              <a:rPr lang="ja-JP" altLang="en-US" sz="2000" dirty="0"/>
              <a:t>県民投票受任者説明会　参加・協力 </a:t>
            </a:r>
            <a:endParaRPr lang="en-US" altLang="ja-JP" sz="2000" dirty="0" smtClean="0"/>
          </a:p>
          <a:p>
            <a:pPr marL="0" indent="0">
              <a:buNone/>
            </a:pPr>
            <a:r>
              <a:rPr lang="en-US" altLang="ja-JP" sz="2000" dirty="0" smtClean="0"/>
              <a:t>8</a:t>
            </a:r>
            <a:r>
              <a:rPr lang="ja-JP" altLang="en-US" sz="2000" dirty="0" smtClean="0"/>
              <a:t>月</a:t>
            </a:r>
            <a:r>
              <a:rPr lang="en-US" altLang="ja-JP" sz="2000" dirty="0" smtClean="0"/>
              <a:t>  8</a:t>
            </a:r>
            <a:r>
              <a:rPr lang="ja-JP" altLang="en-US" sz="2000" dirty="0" smtClean="0"/>
              <a:t>日</a:t>
            </a:r>
            <a:r>
              <a:rPr lang="en-US" altLang="ja-JP" sz="2000" dirty="0" smtClean="0"/>
              <a:t>(</a:t>
            </a:r>
            <a:r>
              <a:rPr lang="ja-JP" altLang="en-US" sz="2000" dirty="0" smtClean="0"/>
              <a:t>金</a:t>
            </a:r>
            <a:r>
              <a:rPr lang="en-US" altLang="ja-JP" sz="2000" dirty="0" smtClean="0"/>
              <a:t>)		</a:t>
            </a:r>
            <a:r>
              <a:rPr lang="ja-JP" altLang="en-US" sz="2000" dirty="0" smtClean="0"/>
              <a:t>パレード </a:t>
            </a:r>
            <a:r>
              <a:rPr lang="en-US" altLang="ja-JP" sz="2000" dirty="0" smtClean="0"/>
              <a:t>	</a:t>
            </a:r>
            <a:r>
              <a:rPr lang="ja-JP" altLang="en-US" sz="2000" dirty="0" smtClean="0"/>
              <a:t>第</a:t>
            </a:r>
            <a:r>
              <a:rPr lang="en-US" altLang="ja-JP" sz="2000" dirty="0" smtClean="0"/>
              <a:t>11</a:t>
            </a:r>
            <a:r>
              <a:rPr lang="ja-JP" altLang="en-US" sz="2000" dirty="0"/>
              <a:t>回　さよなら原発東松山パレード </a:t>
            </a:r>
            <a:endParaRPr lang="en-US" altLang="ja-JP" sz="2000" dirty="0" smtClean="0"/>
          </a:p>
          <a:p>
            <a:pPr marL="0" indent="0">
              <a:buNone/>
            </a:pPr>
            <a:r>
              <a:rPr lang="en-US" altLang="ja-JP" sz="2000" dirty="0" smtClean="0"/>
              <a:t>8</a:t>
            </a:r>
            <a:r>
              <a:rPr lang="ja-JP" altLang="en-US" sz="2000" dirty="0"/>
              <a:t>月</a:t>
            </a:r>
            <a:r>
              <a:rPr lang="en-US" altLang="ja-JP" sz="2000" dirty="0"/>
              <a:t>10</a:t>
            </a:r>
            <a:r>
              <a:rPr lang="ja-JP" altLang="en-US" sz="2000" dirty="0" smtClean="0"/>
              <a:t>日</a:t>
            </a:r>
            <a:r>
              <a:rPr lang="en-US" altLang="ja-JP" sz="2000" dirty="0" smtClean="0"/>
              <a:t>(</a:t>
            </a:r>
            <a:r>
              <a:rPr lang="ja-JP" altLang="en-US" sz="2000" dirty="0" smtClean="0"/>
              <a:t>日</a:t>
            </a:r>
            <a:r>
              <a:rPr lang="en-US" altLang="ja-JP" sz="2000" dirty="0" smtClean="0"/>
              <a:t>)</a:t>
            </a:r>
            <a:r>
              <a:rPr lang="ja-JP" altLang="en-US" sz="2000" dirty="0" smtClean="0"/>
              <a:t> </a:t>
            </a:r>
            <a:r>
              <a:rPr lang="en-US" altLang="ja-JP" sz="2000" dirty="0" smtClean="0"/>
              <a:t>		</a:t>
            </a:r>
            <a:r>
              <a:rPr lang="ja-JP" altLang="en-US" sz="2000" dirty="0" smtClean="0"/>
              <a:t>他</a:t>
            </a:r>
            <a:r>
              <a:rPr lang="ja-JP" altLang="en-US" sz="2000" dirty="0"/>
              <a:t>団体 </a:t>
            </a:r>
            <a:r>
              <a:rPr lang="en-US" altLang="ja-JP" sz="2000" dirty="0" smtClean="0"/>
              <a:t>		</a:t>
            </a:r>
            <a:r>
              <a:rPr lang="ja-JP" altLang="en-US" sz="2000" dirty="0" smtClean="0"/>
              <a:t>脱原発</a:t>
            </a:r>
            <a:r>
              <a:rPr lang="ja-JP" altLang="en-US" sz="2000" dirty="0"/>
              <a:t>！埼玉連絡会 </a:t>
            </a:r>
            <a:endParaRPr lang="en-US" altLang="ja-JP" sz="2000" dirty="0" smtClean="0"/>
          </a:p>
          <a:p>
            <a:pPr marL="0" indent="0">
              <a:buNone/>
            </a:pPr>
            <a:r>
              <a:rPr lang="en-US" altLang="ja-JP" sz="2000" dirty="0" smtClean="0"/>
              <a:t>8</a:t>
            </a:r>
            <a:r>
              <a:rPr lang="ja-JP" altLang="en-US" sz="2000" dirty="0"/>
              <a:t>月</a:t>
            </a:r>
            <a:r>
              <a:rPr lang="en-US" altLang="ja-JP" sz="2000" dirty="0"/>
              <a:t>18</a:t>
            </a:r>
            <a:r>
              <a:rPr lang="ja-JP" altLang="en-US" sz="2000" dirty="0" smtClean="0"/>
              <a:t>日</a:t>
            </a:r>
            <a:r>
              <a:rPr lang="en-US" altLang="ja-JP" sz="2000" dirty="0" smtClean="0"/>
              <a:t>(</a:t>
            </a:r>
            <a:r>
              <a:rPr lang="ja-JP" altLang="en-US" sz="2000" dirty="0" smtClean="0"/>
              <a:t>月</a:t>
            </a:r>
            <a:r>
              <a:rPr lang="en-US" altLang="ja-JP" sz="2000" dirty="0" smtClean="0"/>
              <a:t>)		</a:t>
            </a:r>
            <a:r>
              <a:rPr lang="ja-JP" altLang="en-US" sz="2000" dirty="0" smtClean="0"/>
              <a:t>会議 </a:t>
            </a:r>
            <a:r>
              <a:rPr lang="en-US" altLang="ja-JP" sz="2000" dirty="0" smtClean="0"/>
              <a:t>		</a:t>
            </a:r>
            <a:r>
              <a:rPr lang="ja-JP" altLang="en-US" sz="2000" dirty="0" smtClean="0"/>
              <a:t>世話人会 </a:t>
            </a:r>
            <a:endParaRPr lang="en-US" altLang="ja-JP" sz="2000" dirty="0" smtClean="0"/>
          </a:p>
          <a:p>
            <a:pPr marL="0" indent="0">
              <a:buNone/>
            </a:pPr>
            <a:r>
              <a:rPr lang="en-US" altLang="ja-JP" sz="2000" dirty="0" smtClean="0"/>
              <a:t>8</a:t>
            </a:r>
            <a:r>
              <a:rPr lang="ja-JP" altLang="en-US" sz="2000" dirty="0"/>
              <a:t>月</a:t>
            </a:r>
            <a:r>
              <a:rPr lang="en-US" altLang="ja-JP" sz="2000" dirty="0"/>
              <a:t>30</a:t>
            </a:r>
            <a:r>
              <a:rPr lang="ja-JP" altLang="en-US" sz="2000" dirty="0" smtClean="0"/>
              <a:t>日</a:t>
            </a:r>
            <a:r>
              <a:rPr lang="en-US" altLang="ja-JP" sz="2000" dirty="0"/>
              <a:t>(</a:t>
            </a:r>
            <a:r>
              <a:rPr lang="ja-JP" altLang="en-US" sz="2000" dirty="0"/>
              <a:t>土</a:t>
            </a:r>
            <a:r>
              <a:rPr lang="en-US" altLang="ja-JP" sz="2000" dirty="0" smtClean="0"/>
              <a:t>)		</a:t>
            </a:r>
            <a:r>
              <a:rPr lang="ja-JP" altLang="en-US" sz="2000" dirty="0" smtClean="0"/>
              <a:t>総会 </a:t>
            </a:r>
            <a:r>
              <a:rPr lang="en-US" altLang="ja-JP" sz="2000" dirty="0" smtClean="0"/>
              <a:t>		</a:t>
            </a:r>
            <a:r>
              <a:rPr lang="ja-JP" altLang="en-US" sz="2000" dirty="0" smtClean="0"/>
              <a:t>さよなら</a:t>
            </a:r>
            <a:r>
              <a:rPr lang="ja-JP" altLang="en-US" sz="2000" dirty="0"/>
              <a:t>原発東松山の会　講演会ならびに総会 </a:t>
            </a:r>
            <a:endParaRPr lang="ja-JP" altLang="ja-JP" sz="2000" dirty="0"/>
          </a:p>
        </p:txBody>
      </p:sp>
    </p:spTree>
    <p:extLst>
      <p:ext uri="{BB962C8B-B14F-4D97-AF65-F5344CB8AC3E}">
        <p14:creationId xmlns:p14="http://schemas.microsoft.com/office/powerpoint/2010/main" val="294566278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457200" y="361355"/>
            <a:ext cx="8229600" cy="6153358"/>
          </a:xfrm>
        </p:spPr>
        <p:txBody>
          <a:bodyPr>
            <a:normAutofit/>
          </a:bodyPr>
          <a:lstStyle/>
          <a:p>
            <a:pPr marL="0" indent="0">
              <a:buNone/>
            </a:pPr>
            <a:endParaRPr lang="en-US" altLang="ja-JP" sz="2000" b="1" dirty="0" smtClean="0"/>
          </a:p>
          <a:p>
            <a:pPr marL="0" indent="0">
              <a:buNone/>
            </a:pPr>
            <a:endParaRPr lang="en-US" altLang="ja-JP" sz="2000" b="1" dirty="0"/>
          </a:p>
          <a:p>
            <a:pPr marL="0" indent="0">
              <a:buNone/>
            </a:pPr>
            <a:endParaRPr lang="en-US" altLang="ja-JP" sz="2000" b="1" dirty="0" smtClean="0"/>
          </a:p>
          <a:p>
            <a:pPr marL="0" indent="0">
              <a:buNone/>
            </a:pPr>
            <a:endParaRPr lang="en-US" altLang="ja-JP" sz="2000" b="1" dirty="0"/>
          </a:p>
          <a:p>
            <a:pPr marL="0" indent="0">
              <a:buNone/>
            </a:pPr>
            <a:r>
              <a:rPr lang="en-US" altLang="ja-JP" sz="2000" b="1" dirty="0"/>
              <a:t>	•	</a:t>
            </a:r>
            <a:r>
              <a:rPr lang="ja-JP" altLang="ja-JP" sz="2000" b="1" u="sng" dirty="0"/>
              <a:t>会計（財政）</a:t>
            </a:r>
            <a:r>
              <a:rPr lang="ja-JP" altLang="ja-JP" sz="2000" b="1" u="sng" dirty="0" smtClean="0"/>
              <a:t>報告</a:t>
            </a:r>
            <a:endParaRPr lang="en-US" altLang="ja-JP" sz="2000" b="1" u="sng" dirty="0" smtClean="0"/>
          </a:p>
          <a:p>
            <a:pPr marL="0" indent="0">
              <a:buNone/>
            </a:pPr>
            <a:endParaRPr lang="ja-JP" altLang="ja-JP" sz="2000" dirty="0"/>
          </a:p>
          <a:p>
            <a:pPr marL="0" indent="0">
              <a:buNone/>
            </a:pPr>
            <a:r>
              <a:rPr lang="ja-JP" altLang="ja-JP" sz="2000" b="1" dirty="0"/>
              <a:t>収入は前年度繰り越しを入れて　</a:t>
            </a:r>
            <a:r>
              <a:rPr lang="en-US" altLang="ja-JP" sz="2000" b="1" dirty="0"/>
              <a:t>92,856</a:t>
            </a:r>
            <a:r>
              <a:rPr lang="ja-JP" altLang="ja-JP" sz="2000" b="1" dirty="0"/>
              <a:t>円、支出は</a:t>
            </a:r>
            <a:r>
              <a:rPr lang="en-US" altLang="ja-JP" sz="2000" b="1" dirty="0"/>
              <a:t>65,275</a:t>
            </a:r>
            <a:r>
              <a:rPr lang="ja-JP" altLang="ja-JP" sz="2000" b="1" dirty="0"/>
              <a:t>円</a:t>
            </a:r>
            <a:endParaRPr lang="ja-JP" altLang="ja-JP" sz="2000" dirty="0"/>
          </a:p>
          <a:p>
            <a:pPr marL="0" indent="0">
              <a:buNone/>
            </a:pPr>
            <a:r>
              <a:rPr lang="ja-JP" altLang="ja-JP" sz="2000" b="1" dirty="0"/>
              <a:t>残高が</a:t>
            </a:r>
            <a:r>
              <a:rPr lang="en-US" altLang="ja-JP" sz="2000" b="1" dirty="0"/>
              <a:t>27,581</a:t>
            </a:r>
            <a:r>
              <a:rPr lang="ja-JP" altLang="ja-JP" sz="2000" b="1" dirty="0"/>
              <a:t>円です。</a:t>
            </a:r>
            <a:endParaRPr lang="ja-JP" altLang="ja-JP" sz="2000" dirty="0"/>
          </a:p>
          <a:p>
            <a:pPr marL="0" indent="0">
              <a:buNone/>
            </a:pPr>
            <a:r>
              <a:rPr lang="ja-JP" altLang="ja-JP" sz="2000" dirty="0"/>
              <a:t>（</a:t>
            </a:r>
            <a:r>
              <a:rPr lang="en-US" altLang="ja-JP" sz="2000" dirty="0"/>
              <a:t>1</a:t>
            </a:r>
            <a:r>
              <a:rPr lang="ja-JP" altLang="ja-JP" sz="2000" dirty="0"/>
              <a:t>回のパレードのカンパ収入が大体</a:t>
            </a:r>
            <a:r>
              <a:rPr lang="en-US" altLang="ja-JP" sz="2000" dirty="0"/>
              <a:t>1</a:t>
            </a:r>
            <a:r>
              <a:rPr lang="ja-JP" altLang="ja-JP" sz="2000" dirty="0"/>
              <a:t>万円、経費が</a:t>
            </a:r>
            <a:r>
              <a:rPr lang="en-US" altLang="ja-JP" sz="2000" dirty="0"/>
              <a:t>7500</a:t>
            </a:r>
            <a:r>
              <a:rPr lang="ja-JP" altLang="ja-JP" sz="2000" dirty="0"/>
              <a:t>円前後。余裕ができたら東京新聞などへの折り込み等を実施）</a:t>
            </a:r>
          </a:p>
          <a:p>
            <a:pPr marL="0" indent="0" algn="r">
              <a:buNone/>
            </a:pPr>
            <a:r>
              <a:rPr lang="ja-JP" altLang="ja-JP" sz="2000" dirty="0"/>
              <a:t>　　　　　　</a:t>
            </a:r>
            <a:r>
              <a:rPr lang="en-US" altLang="ja-JP" sz="2000" dirty="0"/>
              <a:t>※</a:t>
            </a:r>
            <a:r>
              <a:rPr lang="ja-JP" altLang="ja-JP" sz="2000" dirty="0"/>
              <a:t>詳細は次頁</a:t>
            </a:r>
          </a:p>
          <a:p>
            <a:pPr marL="0" indent="0">
              <a:buNone/>
            </a:pPr>
            <a:r>
              <a:rPr lang="en-US" altLang="ja-JP" sz="2000" dirty="0"/>
              <a:t> </a:t>
            </a:r>
            <a:endParaRPr lang="ja-JP" altLang="ja-JP" sz="2000" dirty="0"/>
          </a:p>
          <a:p>
            <a:pPr marL="0" indent="0">
              <a:buNone/>
            </a:pPr>
            <a:endParaRPr lang="ja-JP" altLang="ja-JP" sz="2000" dirty="0"/>
          </a:p>
        </p:txBody>
      </p:sp>
    </p:spTree>
    <p:extLst>
      <p:ext uri="{BB962C8B-B14F-4D97-AF65-F5344CB8AC3E}">
        <p14:creationId xmlns:p14="http://schemas.microsoft.com/office/powerpoint/2010/main" val="137538682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1880333750"/>
              </p:ext>
            </p:extLst>
          </p:nvPr>
        </p:nvGraphicFramePr>
        <p:xfrm>
          <a:off x="1982271" y="193410"/>
          <a:ext cx="5751647" cy="6788483"/>
        </p:xfrm>
        <a:graphic>
          <a:graphicData uri="http://schemas.openxmlformats.org/presentationml/2006/ole">
            <mc:AlternateContent xmlns:mc="http://schemas.openxmlformats.org/markup-compatibility/2006">
              <mc:Choice xmlns:v="urn:schemas-microsoft-com:vml" Requires="v">
                <p:oleObj spid="_x0000_s2058" name="文書" r:id="rId4" imgW="6337300" imgH="7480300" progId="Word.Document.12">
                  <p:embed/>
                </p:oleObj>
              </mc:Choice>
              <mc:Fallback>
                <p:oleObj name="文書" r:id="rId4" imgW="6337300" imgH="7480300" progId="Word.Document.12">
                  <p:embed/>
                  <p:pic>
                    <p:nvPicPr>
                      <p:cNvPr id="0" name=""/>
                      <p:cNvPicPr/>
                      <p:nvPr/>
                    </p:nvPicPr>
                    <p:blipFill>
                      <a:blip r:embed="rId5"/>
                      <a:stretch>
                        <a:fillRect/>
                      </a:stretch>
                    </p:blipFill>
                    <p:spPr>
                      <a:xfrm>
                        <a:off x="1982271" y="193410"/>
                        <a:ext cx="5751647" cy="6788483"/>
                      </a:xfrm>
                      <a:prstGeom prst="rect">
                        <a:avLst/>
                      </a:prstGeom>
                    </p:spPr>
                  </p:pic>
                </p:oleObj>
              </mc:Fallback>
            </mc:AlternateContent>
          </a:graphicData>
        </a:graphic>
      </p:graphicFrame>
    </p:spTree>
    <p:extLst>
      <p:ext uri="{BB962C8B-B14F-4D97-AF65-F5344CB8AC3E}">
        <p14:creationId xmlns:p14="http://schemas.microsoft.com/office/powerpoint/2010/main" val="338772845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04918" y="405117"/>
            <a:ext cx="2749471" cy="369332"/>
          </a:xfrm>
          <a:prstGeom prst="rect">
            <a:avLst/>
          </a:prstGeom>
        </p:spPr>
        <p:txBody>
          <a:bodyPr wrap="none">
            <a:spAutoFit/>
          </a:bodyPr>
          <a:lstStyle/>
          <a:p>
            <a:r>
              <a:rPr lang="ja-JP" altLang="ja-JP" b="1" u="sng" dirty="0"/>
              <a:t>今後の予定・取り組みなど</a:t>
            </a:r>
            <a:endParaRPr lang="ja-JP" altLang="ja-JP" dirty="0"/>
          </a:p>
        </p:txBody>
      </p:sp>
      <p:sp>
        <p:nvSpPr>
          <p:cNvPr id="8" name="テキスト ボックス 7"/>
          <p:cNvSpPr txBox="1"/>
          <p:nvPr/>
        </p:nvSpPr>
        <p:spPr>
          <a:xfrm>
            <a:off x="1424838" y="1053092"/>
            <a:ext cx="5389604" cy="1200329"/>
          </a:xfrm>
          <a:prstGeom prst="rect">
            <a:avLst/>
          </a:prstGeom>
          <a:noFill/>
        </p:spPr>
        <p:txBody>
          <a:bodyPr wrap="square" rtlCol="0">
            <a:spAutoFit/>
          </a:bodyPr>
          <a:lstStyle/>
          <a:p>
            <a:r>
              <a:rPr lang="en-US" altLang="ja-JP" b="1" dirty="0"/>
              <a:t>9</a:t>
            </a:r>
            <a:r>
              <a:rPr lang="ja-JP" altLang="ja-JP" b="1" dirty="0"/>
              <a:t>月</a:t>
            </a:r>
            <a:r>
              <a:rPr lang="en-US" altLang="ja-JP" b="1" dirty="0"/>
              <a:t>6</a:t>
            </a:r>
            <a:r>
              <a:rPr lang="ja-JP" altLang="ja-JP" b="1" dirty="0" smtClean="0"/>
              <a:t>日</a:t>
            </a:r>
            <a:r>
              <a:rPr lang="en-US" altLang="ja-JP" dirty="0"/>
              <a:t>(</a:t>
            </a:r>
            <a:r>
              <a:rPr lang="ja-JP" altLang="ja-JP" b="1" dirty="0" smtClean="0"/>
              <a:t>土</a:t>
            </a:r>
            <a:r>
              <a:rPr lang="en-US" altLang="ja-JP" b="1" dirty="0" smtClean="0"/>
              <a:t>)</a:t>
            </a:r>
            <a:r>
              <a:rPr lang="en-US" altLang="ja-JP" dirty="0"/>
              <a:t>	</a:t>
            </a:r>
            <a:r>
              <a:rPr lang="ja-JP" altLang="ja-JP" b="1" dirty="0" smtClean="0"/>
              <a:t>原発</a:t>
            </a:r>
            <a:r>
              <a:rPr lang="ja-JP" altLang="ja-JP" b="1" dirty="0"/>
              <a:t>はいらない富士見市集会</a:t>
            </a:r>
            <a:endParaRPr lang="ja-JP" altLang="ja-JP" dirty="0"/>
          </a:p>
          <a:p>
            <a:r>
              <a:rPr lang="en-US" altLang="ja-JP" dirty="0" smtClean="0"/>
              <a:t>			</a:t>
            </a:r>
            <a:r>
              <a:rPr lang="ja-JP" altLang="ja-JP" dirty="0" smtClean="0"/>
              <a:t>集合</a:t>
            </a:r>
            <a:r>
              <a:rPr lang="ja-JP" altLang="ja-JP" dirty="0"/>
              <a:t>：東武東上線鶴瀬駅西口</a:t>
            </a:r>
          </a:p>
          <a:p>
            <a:r>
              <a:rPr lang="en-US" altLang="ja-JP" dirty="0" smtClean="0"/>
              <a:t>			</a:t>
            </a:r>
            <a:r>
              <a:rPr lang="ja-JP" altLang="ja-JP" dirty="0" smtClean="0"/>
              <a:t>時間</a:t>
            </a:r>
            <a:r>
              <a:rPr lang="ja-JP" altLang="ja-JP" dirty="0"/>
              <a:t>：</a:t>
            </a:r>
            <a:r>
              <a:rPr lang="en-US" altLang="ja-JP" dirty="0"/>
              <a:t>14</a:t>
            </a:r>
            <a:r>
              <a:rPr lang="ja-JP" altLang="ja-JP" dirty="0"/>
              <a:t>時集会、</a:t>
            </a:r>
            <a:r>
              <a:rPr lang="en-US" altLang="ja-JP" dirty="0"/>
              <a:t>14</a:t>
            </a:r>
            <a:r>
              <a:rPr lang="ja-JP" altLang="ja-JP" dirty="0"/>
              <a:t>：</a:t>
            </a:r>
            <a:r>
              <a:rPr lang="en-US" altLang="ja-JP" dirty="0"/>
              <a:t>45</a:t>
            </a:r>
            <a:r>
              <a:rPr lang="ja-JP" altLang="ja-JP" dirty="0"/>
              <a:t>デモ出発</a:t>
            </a:r>
          </a:p>
          <a:p>
            <a:r>
              <a:rPr lang="en-US" altLang="ja-JP" dirty="0" smtClean="0"/>
              <a:t>			</a:t>
            </a:r>
            <a:r>
              <a:rPr lang="ja-JP" altLang="ja-JP" dirty="0" smtClean="0"/>
              <a:t>主催</a:t>
            </a:r>
            <a:r>
              <a:rPr lang="ja-JP" altLang="ja-JP" dirty="0"/>
              <a:t>：原発はいらない富士見市の</a:t>
            </a:r>
            <a:r>
              <a:rPr lang="ja-JP" altLang="ja-JP" dirty="0" smtClean="0"/>
              <a:t>会</a:t>
            </a:r>
            <a:endParaRPr lang="ja-JP" altLang="ja-JP" dirty="0"/>
          </a:p>
        </p:txBody>
      </p:sp>
      <p:sp>
        <p:nvSpPr>
          <p:cNvPr id="9" name="テキスト ボックス 8"/>
          <p:cNvSpPr txBox="1"/>
          <p:nvPr/>
        </p:nvSpPr>
        <p:spPr>
          <a:xfrm>
            <a:off x="1424838" y="2333320"/>
            <a:ext cx="5699352" cy="1477328"/>
          </a:xfrm>
          <a:prstGeom prst="rect">
            <a:avLst/>
          </a:prstGeom>
          <a:noFill/>
        </p:spPr>
        <p:txBody>
          <a:bodyPr wrap="square" rtlCol="0">
            <a:spAutoFit/>
          </a:bodyPr>
          <a:lstStyle/>
          <a:p>
            <a:r>
              <a:rPr lang="en-US" altLang="ja-JP" b="1" dirty="0"/>
              <a:t>9</a:t>
            </a:r>
            <a:r>
              <a:rPr lang="ja-JP" altLang="ja-JP" b="1" dirty="0"/>
              <a:t>月</a:t>
            </a:r>
            <a:r>
              <a:rPr lang="en-US" altLang="ja-JP" b="1" dirty="0"/>
              <a:t>7</a:t>
            </a:r>
            <a:r>
              <a:rPr lang="ja-JP" altLang="ja-JP" b="1" dirty="0" smtClean="0"/>
              <a:t>日</a:t>
            </a:r>
            <a:r>
              <a:rPr lang="en-US" altLang="ja-JP" dirty="0"/>
              <a:t>(</a:t>
            </a:r>
            <a:r>
              <a:rPr lang="ja-JP" altLang="ja-JP" b="1" dirty="0" smtClean="0"/>
              <a:t>日</a:t>
            </a:r>
            <a:r>
              <a:rPr lang="en-US" altLang="ja-JP" b="1" dirty="0" smtClean="0"/>
              <a:t>)</a:t>
            </a:r>
            <a:r>
              <a:rPr lang="en-US" altLang="ja-JP" dirty="0"/>
              <a:t>	</a:t>
            </a:r>
            <a:r>
              <a:rPr lang="ja-JP" altLang="ja-JP" b="1" dirty="0" smtClean="0"/>
              <a:t>上映会</a:t>
            </a:r>
            <a:r>
              <a:rPr lang="ja-JP" altLang="ja-JP" b="1" dirty="0"/>
              <a:t>「原発の町を追われて」（正・続）</a:t>
            </a:r>
            <a:endParaRPr lang="ja-JP" altLang="ja-JP" dirty="0"/>
          </a:p>
          <a:p>
            <a:r>
              <a:rPr lang="en-US" altLang="ja-JP" dirty="0" smtClean="0"/>
              <a:t>			</a:t>
            </a:r>
            <a:r>
              <a:rPr lang="ja-JP" altLang="ja-JP" dirty="0" smtClean="0"/>
              <a:t>時間</a:t>
            </a:r>
            <a:r>
              <a:rPr lang="ja-JP" altLang="ja-JP" dirty="0"/>
              <a:t>：</a:t>
            </a:r>
            <a:r>
              <a:rPr lang="en-US" altLang="ja-JP" dirty="0"/>
              <a:t>14</a:t>
            </a:r>
            <a:r>
              <a:rPr lang="ja-JP" altLang="ja-JP" dirty="0"/>
              <a:t>：</a:t>
            </a:r>
            <a:r>
              <a:rPr lang="en-US" altLang="ja-JP" dirty="0"/>
              <a:t>00</a:t>
            </a:r>
            <a:r>
              <a:rPr lang="ja-JP" altLang="ja-JP" dirty="0"/>
              <a:t>～</a:t>
            </a:r>
          </a:p>
          <a:p>
            <a:r>
              <a:rPr lang="en-US" altLang="ja-JP" dirty="0" smtClean="0"/>
              <a:t>			</a:t>
            </a:r>
            <a:r>
              <a:rPr lang="ja-JP" altLang="ja-JP" dirty="0" smtClean="0"/>
              <a:t>会場</a:t>
            </a:r>
            <a:r>
              <a:rPr lang="ja-JP" altLang="ja-JP" dirty="0"/>
              <a:t>：藤久保公民館　</a:t>
            </a:r>
            <a:r>
              <a:rPr lang="en-US" altLang="ja-JP" dirty="0"/>
              <a:t>1</a:t>
            </a:r>
            <a:r>
              <a:rPr lang="ja-JP" altLang="ja-JP" dirty="0"/>
              <a:t>Ｆ</a:t>
            </a:r>
            <a:r>
              <a:rPr lang="ja-JP" altLang="ja-JP" dirty="0" smtClean="0"/>
              <a:t>ホール</a:t>
            </a:r>
            <a:endParaRPr lang="en-US" altLang="ja-JP" dirty="0" smtClean="0"/>
          </a:p>
          <a:p>
            <a:r>
              <a:rPr lang="en-US" altLang="ja-JP" dirty="0"/>
              <a:t>	</a:t>
            </a:r>
            <a:r>
              <a:rPr lang="en-US" altLang="ja-JP" dirty="0" smtClean="0"/>
              <a:t>			</a:t>
            </a:r>
            <a:r>
              <a:rPr lang="ja-JP" altLang="ja-JP" dirty="0" smtClean="0"/>
              <a:t>（</a:t>
            </a:r>
            <a:r>
              <a:rPr lang="ja-JP" altLang="ja-JP" dirty="0"/>
              <a:t>東武東上線鶴瀬駅西口徒歩</a:t>
            </a:r>
            <a:r>
              <a:rPr lang="en-US" altLang="ja-JP" dirty="0"/>
              <a:t>15</a:t>
            </a:r>
            <a:r>
              <a:rPr lang="ja-JP" altLang="ja-JP" dirty="0"/>
              <a:t>分）</a:t>
            </a:r>
          </a:p>
          <a:p>
            <a:r>
              <a:rPr lang="en-US" altLang="ja-JP" dirty="0" smtClean="0"/>
              <a:t>			</a:t>
            </a:r>
            <a:r>
              <a:rPr lang="ja-JP" altLang="ja-JP" dirty="0" smtClean="0"/>
              <a:t>主催</a:t>
            </a:r>
            <a:r>
              <a:rPr lang="ja-JP" altLang="ja-JP" dirty="0"/>
              <a:t>：三芳九条の</a:t>
            </a:r>
            <a:r>
              <a:rPr lang="ja-JP" altLang="ja-JP" dirty="0" smtClean="0"/>
              <a:t>会</a:t>
            </a:r>
            <a:endParaRPr lang="ja-JP" altLang="ja-JP" dirty="0"/>
          </a:p>
        </p:txBody>
      </p:sp>
      <p:sp>
        <p:nvSpPr>
          <p:cNvPr id="10" name="テキスト ボックス 9"/>
          <p:cNvSpPr txBox="1"/>
          <p:nvPr/>
        </p:nvSpPr>
        <p:spPr>
          <a:xfrm>
            <a:off x="1424838" y="3851946"/>
            <a:ext cx="7000290" cy="1477328"/>
          </a:xfrm>
          <a:prstGeom prst="rect">
            <a:avLst/>
          </a:prstGeom>
          <a:noFill/>
        </p:spPr>
        <p:txBody>
          <a:bodyPr wrap="square" rtlCol="0">
            <a:spAutoFit/>
          </a:bodyPr>
          <a:lstStyle/>
          <a:p>
            <a:r>
              <a:rPr lang="en-US" altLang="ja-JP" b="1" dirty="0"/>
              <a:t>9</a:t>
            </a:r>
            <a:r>
              <a:rPr lang="ja-JP" altLang="ja-JP" b="1" dirty="0"/>
              <a:t>月</a:t>
            </a:r>
            <a:r>
              <a:rPr lang="en-US" altLang="ja-JP" b="1" dirty="0"/>
              <a:t>14</a:t>
            </a:r>
            <a:r>
              <a:rPr lang="ja-JP" altLang="ja-JP" b="1" dirty="0" smtClean="0"/>
              <a:t>日</a:t>
            </a:r>
            <a:r>
              <a:rPr lang="en-US" altLang="ja-JP" dirty="0"/>
              <a:t>(</a:t>
            </a:r>
            <a:r>
              <a:rPr lang="ja-JP" altLang="ja-JP" b="1" dirty="0" smtClean="0"/>
              <a:t>日</a:t>
            </a:r>
            <a:r>
              <a:rPr lang="en-US" altLang="ja-JP" b="1" dirty="0" smtClean="0"/>
              <a:t>)</a:t>
            </a:r>
            <a:r>
              <a:rPr lang="en-US" altLang="ja-JP" dirty="0"/>
              <a:t>	</a:t>
            </a:r>
            <a:r>
              <a:rPr lang="ja-JP" altLang="ja-JP" b="1" dirty="0" smtClean="0"/>
              <a:t>さよなら</a:t>
            </a:r>
            <a:r>
              <a:rPr lang="ja-JP" altLang="ja-JP" b="1" dirty="0"/>
              <a:t>原発ふじみ野市民集会</a:t>
            </a:r>
            <a:endParaRPr lang="ja-JP" altLang="ja-JP" dirty="0"/>
          </a:p>
          <a:p>
            <a:r>
              <a:rPr lang="en-US" altLang="ja-JP" dirty="0" smtClean="0"/>
              <a:t>			</a:t>
            </a:r>
            <a:r>
              <a:rPr lang="ja-JP" altLang="ja-JP" dirty="0" smtClean="0"/>
              <a:t>集合</a:t>
            </a:r>
            <a:r>
              <a:rPr lang="ja-JP" altLang="ja-JP" dirty="0"/>
              <a:t>：上福岡駅西口　ココネ広場</a:t>
            </a:r>
          </a:p>
          <a:p>
            <a:r>
              <a:rPr lang="en-US" altLang="ja-JP" dirty="0" smtClean="0"/>
              <a:t>			</a:t>
            </a:r>
            <a:r>
              <a:rPr lang="ja-JP" altLang="ja-JP" dirty="0" smtClean="0"/>
              <a:t>時間</a:t>
            </a:r>
            <a:r>
              <a:rPr lang="ja-JP" altLang="ja-JP" dirty="0"/>
              <a:t>：</a:t>
            </a:r>
            <a:r>
              <a:rPr lang="en-US" altLang="ja-JP" dirty="0"/>
              <a:t>14</a:t>
            </a:r>
            <a:r>
              <a:rPr lang="ja-JP" altLang="ja-JP" dirty="0"/>
              <a:t>時～集会、</a:t>
            </a:r>
            <a:r>
              <a:rPr lang="en-US" altLang="ja-JP" dirty="0"/>
              <a:t>14</a:t>
            </a:r>
            <a:r>
              <a:rPr lang="ja-JP" altLang="ja-JP" dirty="0"/>
              <a:t>：</a:t>
            </a:r>
            <a:r>
              <a:rPr lang="en-US" altLang="ja-JP" dirty="0"/>
              <a:t>30</a:t>
            </a:r>
            <a:r>
              <a:rPr lang="ja-JP" altLang="ja-JP" dirty="0"/>
              <a:t>デモ出発</a:t>
            </a:r>
          </a:p>
          <a:p>
            <a:r>
              <a:rPr lang="en-US" altLang="ja-JP" dirty="0" smtClean="0"/>
              <a:t>			</a:t>
            </a:r>
            <a:r>
              <a:rPr lang="ja-JP" altLang="ja-JP" dirty="0" smtClean="0"/>
              <a:t>主催</a:t>
            </a:r>
            <a:r>
              <a:rPr lang="ja-JP" altLang="ja-JP" dirty="0"/>
              <a:t>：原発ゼロをめざすふじみ野市民集会実行委員会</a:t>
            </a:r>
          </a:p>
          <a:p>
            <a:endParaRPr kumimoji="1" lang="ja-JP" altLang="en-US" dirty="0"/>
          </a:p>
        </p:txBody>
      </p:sp>
      <p:sp>
        <p:nvSpPr>
          <p:cNvPr id="11" name="テキスト ボックス 10"/>
          <p:cNvSpPr txBox="1"/>
          <p:nvPr/>
        </p:nvSpPr>
        <p:spPr>
          <a:xfrm>
            <a:off x="1424838" y="5329274"/>
            <a:ext cx="7000290" cy="1477328"/>
          </a:xfrm>
          <a:prstGeom prst="rect">
            <a:avLst/>
          </a:prstGeom>
          <a:noFill/>
        </p:spPr>
        <p:txBody>
          <a:bodyPr wrap="square" rtlCol="0">
            <a:spAutoFit/>
          </a:bodyPr>
          <a:lstStyle/>
          <a:p>
            <a:r>
              <a:rPr lang="en-US" altLang="ja-JP" b="1" dirty="0"/>
              <a:t>9</a:t>
            </a:r>
            <a:r>
              <a:rPr lang="ja-JP" altLang="ja-JP" b="1" dirty="0"/>
              <a:t>月</a:t>
            </a:r>
            <a:r>
              <a:rPr lang="en-US" altLang="ja-JP" b="1" dirty="0"/>
              <a:t>19</a:t>
            </a:r>
            <a:r>
              <a:rPr lang="ja-JP" altLang="ja-JP" b="1" dirty="0" smtClean="0"/>
              <a:t>日</a:t>
            </a:r>
            <a:r>
              <a:rPr lang="en-US" altLang="ja-JP" dirty="0"/>
              <a:t>(</a:t>
            </a:r>
            <a:r>
              <a:rPr lang="ja-JP" altLang="ja-JP" b="1" dirty="0" smtClean="0"/>
              <a:t>金</a:t>
            </a:r>
            <a:r>
              <a:rPr lang="en-US" altLang="ja-JP" b="1" dirty="0" smtClean="0"/>
              <a:t>)</a:t>
            </a:r>
            <a:r>
              <a:rPr lang="en-US" altLang="ja-JP" dirty="0"/>
              <a:t>	</a:t>
            </a:r>
            <a:r>
              <a:rPr lang="ja-JP" altLang="ja-JP" b="1" dirty="0" smtClean="0"/>
              <a:t>さよなら</a:t>
            </a:r>
            <a:r>
              <a:rPr lang="ja-JP" altLang="ja-JP" b="1" dirty="0"/>
              <a:t>原発</a:t>
            </a:r>
            <a:r>
              <a:rPr lang="en-US" altLang="ja-JP" b="1" dirty="0"/>
              <a:t>in</a:t>
            </a:r>
            <a:r>
              <a:rPr lang="ja-JP" altLang="ja-JP" b="1" dirty="0"/>
              <a:t>越谷　集会＆デモ</a:t>
            </a:r>
            <a:endParaRPr lang="ja-JP" altLang="ja-JP" dirty="0"/>
          </a:p>
          <a:p>
            <a:r>
              <a:rPr lang="en-US" altLang="ja-JP" dirty="0" smtClean="0"/>
              <a:t>			</a:t>
            </a:r>
            <a:r>
              <a:rPr lang="ja-JP" altLang="ja-JP" dirty="0" smtClean="0"/>
              <a:t>集合</a:t>
            </a:r>
            <a:r>
              <a:rPr lang="ja-JP" altLang="ja-JP" dirty="0"/>
              <a:t>：越谷市役所　東側中土手</a:t>
            </a:r>
          </a:p>
          <a:p>
            <a:r>
              <a:rPr lang="en-US" altLang="ja-JP" dirty="0" smtClean="0"/>
              <a:t>			</a:t>
            </a:r>
            <a:r>
              <a:rPr lang="ja-JP" altLang="ja-JP" dirty="0" smtClean="0"/>
              <a:t>集会</a:t>
            </a:r>
            <a:r>
              <a:rPr lang="ja-JP" altLang="ja-JP" dirty="0"/>
              <a:t>：</a:t>
            </a:r>
            <a:r>
              <a:rPr lang="en-US" altLang="ja-JP" dirty="0"/>
              <a:t>18</a:t>
            </a:r>
            <a:r>
              <a:rPr lang="ja-JP" altLang="ja-JP" dirty="0"/>
              <a:t>時</a:t>
            </a:r>
            <a:r>
              <a:rPr lang="ja-JP" altLang="ja-JP" dirty="0" smtClean="0"/>
              <a:t>から</a:t>
            </a:r>
            <a:r>
              <a:rPr lang="en-US" altLang="ja-JP" dirty="0" smtClean="0"/>
              <a:t>	</a:t>
            </a:r>
            <a:r>
              <a:rPr lang="ja-JP" altLang="ja-JP" dirty="0" smtClean="0"/>
              <a:t>デモ</a:t>
            </a:r>
            <a:r>
              <a:rPr lang="ja-JP" altLang="ja-JP" dirty="0"/>
              <a:t>：</a:t>
            </a:r>
            <a:r>
              <a:rPr lang="en-US" altLang="ja-JP" dirty="0"/>
              <a:t>19</a:t>
            </a:r>
            <a:r>
              <a:rPr lang="ja-JP" altLang="ja-JP" dirty="0"/>
              <a:t>時</a:t>
            </a:r>
            <a:r>
              <a:rPr lang="ja-JP" altLang="ja-JP" dirty="0" smtClean="0"/>
              <a:t>出発</a:t>
            </a:r>
            <a:r>
              <a:rPr lang="en-US" altLang="ja-JP" dirty="0" smtClean="0"/>
              <a:t>	</a:t>
            </a:r>
            <a:r>
              <a:rPr lang="ja-JP" altLang="ja-JP" dirty="0" smtClean="0"/>
              <a:t>※</a:t>
            </a:r>
            <a:r>
              <a:rPr lang="ja-JP" altLang="ja-JP" dirty="0"/>
              <a:t>毎月第</a:t>
            </a:r>
            <a:r>
              <a:rPr lang="en-US" altLang="ja-JP" dirty="0"/>
              <a:t>3</a:t>
            </a:r>
            <a:r>
              <a:rPr lang="ja-JP" altLang="ja-JP" dirty="0"/>
              <a:t>金曜日</a:t>
            </a:r>
          </a:p>
          <a:p>
            <a:r>
              <a:rPr lang="en-US" altLang="ja-JP" dirty="0" smtClean="0"/>
              <a:t>			</a:t>
            </a:r>
            <a:r>
              <a:rPr lang="ja-JP" altLang="ja-JP" dirty="0" smtClean="0"/>
              <a:t>主催</a:t>
            </a:r>
            <a:r>
              <a:rPr lang="ja-JP" altLang="ja-JP" dirty="0"/>
              <a:t>：さようなら原発越谷連絡会</a:t>
            </a:r>
          </a:p>
          <a:p>
            <a:endParaRPr kumimoji="1" lang="ja-JP" altLang="en-US" dirty="0"/>
          </a:p>
        </p:txBody>
      </p:sp>
    </p:spTree>
    <p:extLst>
      <p:ext uri="{BB962C8B-B14F-4D97-AF65-F5344CB8AC3E}">
        <p14:creationId xmlns:p14="http://schemas.microsoft.com/office/powerpoint/2010/main" val="341321352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55813" y="918872"/>
            <a:ext cx="5812925" cy="1477328"/>
          </a:xfrm>
          <a:prstGeom prst="rect">
            <a:avLst/>
          </a:prstGeom>
          <a:noFill/>
        </p:spPr>
        <p:txBody>
          <a:bodyPr wrap="square" rtlCol="0">
            <a:spAutoFit/>
          </a:bodyPr>
          <a:lstStyle/>
          <a:p>
            <a:r>
              <a:rPr lang="en-US" altLang="ja-JP" b="1" dirty="0"/>
              <a:t>9</a:t>
            </a:r>
            <a:r>
              <a:rPr lang="ja-JP" altLang="ja-JP" b="1" dirty="0"/>
              <a:t>月</a:t>
            </a:r>
            <a:r>
              <a:rPr lang="en-US" altLang="ja-JP" b="1" dirty="0"/>
              <a:t>20</a:t>
            </a:r>
            <a:r>
              <a:rPr lang="ja-JP" altLang="ja-JP" b="1" dirty="0" smtClean="0"/>
              <a:t>日</a:t>
            </a:r>
            <a:r>
              <a:rPr lang="en-US" altLang="ja-JP" dirty="0"/>
              <a:t>(</a:t>
            </a:r>
            <a:r>
              <a:rPr lang="ja-JP" altLang="ja-JP" b="1" dirty="0" smtClean="0"/>
              <a:t>土</a:t>
            </a:r>
            <a:r>
              <a:rPr lang="en-US" altLang="ja-JP" b="1" dirty="0" smtClean="0"/>
              <a:t>)</a:t>
            </a:r>
            <a:r>
              <a:rPr lang="en-US" altLang="ja-JP" dirty="0"/>
              <a:t>	</a:t>
            </a:r>
            <a:r>
              <a:rPr lang="ja-JP" altLang="ja-JP" b="1" dirty="0" smtClean="0"/>
              <a:t>直接</a:t>
            </a:r>
            <a:r>
              <a:rPr lang="ja-JP" altLang="ja-JP" b="1" dirty="0"/>
              <a:t>請求署名運動　キック・オフ集会</a:t>
            </a:r>
            <a:endParaRPr lang="ja-JP" altLang="ja-JP" dirty="0"/>
          </a:p>
          <a:p>
            <a:r>
              <a:rPr lang="en-US" altLang="ja-JP" dirty="0" smtClean="0"/>
              <a:t>			</a:t>
            </a:r>
            <a:r>
              <a:rPr lang="ja-JP" altLang="ja-JP" dirty="0" smtClean="0"/>
              <a:t>時間</a:t>
            </a:r>
            <a:r>
              <a:rPr lang="ja-JP" altLang="ja-JP" dirty="0"/>
              <a:t>：</a:t>
            </a:r>
            <a:r>
              <a:rPr lang="en-US" altLang="ja-JP" dirty="0"/>
              <a:t>18</a:t>
            </a:r>
            <a:r>
              <a:rPr lang="ja-JP" altLang="ja-JP" dirty="0"/>
              <a:t>時開場、</a:t>
            </a:r>
            <a:r>
              <a:rPr lang="en-US" altLang="ja-JP" dirty="0"/>
              <a:t>18</a:t>
            </a:r>
            <a:r>
              <a:rPr lang="ja-JP" altLang="ja-JP" dirty="0"/>
              <a:t>：</a:t>
            </a:r>
            <a:r>
              <a:rPr lang="en-US" altLang="ja-JP" dirty="0"/>
              <a:t>30</a:t>
            </a:r>
            <a:r>
              <a:rPr lang="ja-JP" altLang="ja-JP" dirty="0"/>
              <a:t>開会</a:t>
            </a:r>
          </a:p>
          <a:p>
            <a:r>
              <a:rPr lang="en-US" altLang="ja-JP" dirty="0" smtClean="0"/>
              <a:t>			</a:t>
            </a:r>
            <a:r>
              <a:rPr lang="ja-JP" altLang="ja-JP" dirty="0" smtClean="0"/>
              <a:t>会場</a:t>
            </a:r>
            <a:r>
              <a:rPr lang="ja-JP" altLang="ja-JP" dirty="0"/>
              <a:t>：浦和コミュニティセンター　第</a:t>
            </a:r>
            <a:r>
              <a:rPr lang="en-US" altLang="ja-JP" dirty="0"/>
              <a:t>15</a:t>
            </a:r>
            <a:r>
              <a:rPr lang="ja-JP" altLang="ja-JP" dirty="0"/>
              <a:t>会議室</a:t>
            </a:r>
          </a:p>
          <a:p>
            <a:r>
              <a:rPr lang="en-US" altLang="ja-JP" dirty="0" smtClean="0"/>
              <a:t>			</a:t>
            </a:r>
            <a:r>
              <a:rPr lang="ja-JP" altLang="ja-JP" dirty="0" smtClean="0"/>
              <a:t>参加費</a:t>
            </a:r>
            <a:r>
              <a:rPr lang="ja-JP" altLang="ja-JP" dirty="0"/>
              <a:t>：</a:t>
            </a:r>
            <a:r>
              <a:rPr lang="en-US" altLang="ja-JP" dirty="0"/>
              <a:t>500</a:t>
            </a:r>
            <a:r>
              <a:rPr lang="ja-JP" altLang="ja-JP" dirty="0"/>
              <a:t>円</a:t>
            </a:r>
          </a:p>
          <a:p>
            <a:r>
              <a:rPr lang="en-US" altLang="ja-JP" dirty="0" smtClean="0"/>
              <a:t>			</a:t>
            </a:r>
            <a:r>
              <a:rPr lang="ja-JP" altLang="ja-JP" dirty="0" smtClean="0"/>
              <a:t>主催</a:t>
            </a:r>
            <a:r>
              <a:rPr lang="ja-JP" altLang="ja-JP" dirty="0"/>
              <a:t>：埼玉県民投票</a:t>
            </a:r>
            <a:r>
              <a:rPr lang="ja-JP" altLang="ja-JP" dirty="0" smtClean="0"/>
              <a:t>準備会</a:t>
            </a:r>
            <a:endParaRPr lang="ja-JP" altLang="ja-JP" dirty="0"/>
          </a:p>
        </p:txBody>
      </p:sp>
      <p:sp>
        <p:nvSpPr>
          <p:cNvPr id="3" name="テキスト ボックス 2"/>
          <p:cNvSpPr txBox="1"/>
          <p:nvPr/>
        </p:nvSpPr>
        <p:spPr>
          <a:xfrm>
            <a:off x="1455813" y="2560455"/>
            <a:ext cx="6690543" cy="923330"/>
          </a:xfrm>
          <a:prstGeom prst="rect">
            <a:avLst/>
          </a:prstGeom>
          <a:solidFill>
            <a:srgbClr val="CCFFCC"/>
          </a:solidFill>
        </p:spPr>
        <p:txBody>
          <a:bodyPr wrap="square" rtlCol="0">
            <a:spAutoFit/>
          </a:bodyPr>
          <a:lstStyle/>
          <a:p>
            <a:r>
              <a:rPr lang="en-US" altLang="ja-JP" b="1" dirty="0"/>
              <a:t>9</a:t>
            </a:r>
            <a:r>
              <a:rPr lang="ja-JP" altLang="ja-JP" b="1" dirty="0"/>
              <a:t>月</a:t>
            </a:r>
            <a:r>
              <a:rPr lang="en-US" altLang="ja-JP" b="1" dirty="0"/>
              <a:t>28</a:t>
            </a:r>
            <a:r>
              <a:rPr lang="ja-JP" altLang="ja-JP" b="1" dirty="0" smtClean="0"/>
              <a:t>日</a:t>
            </a:r>
            <a:r>
              <a:rPr lang="en-US" altLang="ja-JP" dirty="0"/>
              <a:t>(</a:t>
            </a:r>
            <a:r>
              <a:rPr lang="ja-JP" altLang="ja-JP" b="1" dirty="0" smtClean="0"/>
              <a:t>日</a:t>
            </a:r>
            <a:r>
              <a:rPr lang="en-US" altLang="ja-JP" b="1" dirty="0" smtClean="0"/>
              <a:t>)</a:t>
            </a:r>
            <a:r>
              <a:rPr lang="en-US" altLang="ja-JP" dirty="0"/>
              <a:t>	</a:t>
            </a:r>
            <a:r>
              <a:rPr lang="ja-JP" altLang="ja-JP" b="1" dirty="0" smtClean="0"/>
              <a:t>川内</a:t>
            </a:r>
            <a:r>
              <a:rPr lang="ja-JP" altLang="ja-JP" b="1" dirty="0"/>
              <a:t>原発再稼働反対！オール埼玉行動</a:t>
            </a:r>
            <a:endParaRPr lang="ja-JP" altLang="ja-JP" dirty="0"/>
          </a:p>
          <a:p>
            <a:r>
              <a:rPr lang="en-US" altLang="ja-JP" b="1" dirty="0"/>
              <a:t>	</a:t>
            </a:r>
            <a:r>
              <a:rPr lang="en-US" altLang="ja-JP" b="1" dirty="0" smtClean="0"/>
              <a:t>		</a:t>
            </a:r>
            <a:r>
              <a:rPr lang="ja-JP" altLang="ja-JP" dirty="0" smtClean="0"/>
              <a:t>時間</a:t>
            </a:r>
            <a:r>
              <a:rPr lang="ja-JP" altLang="ja-JP" dirty="0"/>
              <a:t>：</a:t>
            </a:r>
            <a:r>
              <a:rPr lang="en-US" altLang="ja-JP" dirty="0"/>
              <a:t>15</a:t>
            </a:r>
            <a:r>
              <a:rPr lang="ja-JP" altLang="ja-JP" dirty="0"/>
              <a:t>時～</a:t>
            </a:r>
          </a:p>
          <a:p>
            <a:r>
              <a:rPr lang="en-US" altLang="ja-JP" b="1" dirty="0"/>
              <a:t>	</a:t>
            </a:r>
            <a:r>
              <a:rPr lang="en-US" altLang="ja-JP" b="1" dirty="0" smtClean="0"/>
              <a:t>		</a:t>
            </a:r>
            <a:r>
              <a:rPr lang="ja-JP" altLang="ja-JP" dirty="0" smtClean="0"/>
              <a:t>場所</a:t>
            </a:r>
            <a:r>
              <a:rPr lang="ja-JP" altLang="ja-JP" dirty="0"/>
              <a:t>：大宮駅西口デッキ</a:t>
            </a:r>
            <a:r>
              <a:rPr lang="en-US" altLang="ja-JP" dirty="0"/>
              <a:t>/</a:t>
            </a:r>
            <a:r>
              <a:rPr lang="ja-JP" altLang="ja-JP" dirty="0"/>
              <a:t>街宣→移動して集会・</a:t>
            </a:r>
            <a:r>
              <a:rPr lang="ja-JP" altLang="ja-JP" dirty="0" smtClean="0"/>
              <a:t>デモ</a:t>
            </a:r>
            <a:endParaRPr lang="ja-JP" altLang="ja-JP" dirty="0"/>
          </a:p>
        </p:txBody>
      </p:sp>
      <p:sp>
        <p:nvSpPr>
          <p:cNvPr id="4" name="テキスト ボックス 3"/>
          <p:cNvSpPr txBox="1"/>
          <p:nvPr/>
        </p:nvSpPr>
        <p:spPr>
          <a:xfrm>
            <a:off x="1455813" y="3678429"/>
            <a:ext cx="5812925" cy="923330"/>
          </a:xfrm>
          <a:prstGeom prst="rect">
            <a:avLst/>
          </a:prstGeom>
          <a:noFill/>
        </p:spPr>
        <p:txBody>
          <a:bodyPr wrap="square" rtlCol="0">
            <a:spAutoFit/>
          </a:bodyPr>
          <a:lstStyle/>
          <a:p>
            <a:r>
              <a:rPr lang="en-US" altLang="ja-JP" b="1" dirty="0"/>
              <a:t>10</a:t>
            </a:r>
            <a:r>
              <a:rPr lang="ja-JP" altLang="ja-JP" b="1" dirty="0"/>
              <a:t>月</a:t>
            </a:r>
            <a:r>
              <a:rPr lang="en-US" altLang="ja-JP" b="1" dirty="0"/>
              <a:t>4</a:t>
            </a:r>
            <a:r>
              <a:rPr lang="ja-JP" altLang="ja-JP" b="1" dirty="0" smtClean="0"/>
              <a:t>日</a:t>
            </a:r>
            <a:r>
              <a:rPr lang="en-US" altLang="ja-JP" dirty="0"/>
              <a:t>(</a:t>
            </a:r>
            <a:r>
              <a:rPr lang="ja-JP" altLang="ja-JP" b="1" dirty="0" smtClean="0"/>
              <a:t>土</a:t>
            </a:r>
            <a:r>
              <a:rPr lang="en-US" altLang="ja-JP" b="1" dirty="0" smtClean="0"/>
              <a:t>)</a:t>
            </a:r>
            <a:r>
              <a:rPr lang="en-US" altLang="ja-JP" dirty="0"/>
              <a:t>	</a:t>
            </a:r>
            <a:r>
              <a:rPr lang="ja-JP" altLang="ja-JP" b="1" dirty="0" smtClean="0"/>
              <a:t>さようなら</a:t>
            </a:r>
            <a:r>
              <a:rPr lang="ja-JP" altLang="ja-JP" b="1" dirty="0"/>
              <a:t>原発川越</a:t>
            </a:r>
            <a:r>
              <a:rPr lang="ja-JP" altLang="ja-JP" b="1" dirty="0" smtClean="0"/>
              <a:t>パレード</a:t>
            </a:r>
            <a:endParaRPr lang="en-US" altLang="ja-JP" dirty="0"/>
          </a:p>
          <a:p>
            <a:r>
              <a:rPr lang="en-US" altLang="ja-JP" dirty="0"/>
              <a:t>	</a:t>
            </a:r>
            <a:r>
              <a:rPr lang="en-US" altLang="ja-JP" dirty="0" smtClean="0"/>
              <a:t>		</a:t>
            </a:r>
            <a:r>
              <a:rPr lang="ja-JP" altLang="ja-JP" dirty="0" smtClean="0"/>
              <a:t>集合</a:t>
            </a:r>
            <a:r>
              <a:rPr lang="ja-JP" altLang="ja-JP" dirty="0"/>
              <a:t>：</a:t>
            </a:r>
            <a:r>
              <a:rPr lang="en-US" altLang="ja-JP" dirty="0"/>
              <a:t>15</a:t>
            </a:r>
            <a:r>
              <a:rPr lang="ja-JP" altLang="ja-JP" dirty="0"/>
              <a:t>時　</a:t>
            </a:r>
            <a:r>
              <a:rPr lang="en-US" altLang="ja-JP" dirty="0"/>
              <a:t>/</a:t>
            </a:r>
            <a:r>
              <a:rPr lang="ja-JP" altLang="ja-JP" dirty="0"/>
              <a:t>　出発</a:t>
            </a:r>
            <a:r>
              <a:rPr lang="en-US" altLang="ja-JP" dirty="0"/>
              <a:t>15</a:t>
            </a:r>
            <a:r>
              <a:rPr lang="ja-JP" altLang="ja-JP" dirty="0"/>
              <a:t>：</a:t>
            </a:r>
            <a:r>
              <a:rPr lang="en-US" altLang="ja-JP" dirty="0"/>
              <a:t>30</a:t>
            </a:r>
            <a:endParaRPr lang="ja-JP" altLang="ja-JP" dirty="0"/>
          </a:p>
          <a:p>
            <a:r>
              <a:rPr lang="en-US" altLang="ja-JP" dirty="0" smtClean="0"/>
              <a:t>			</a:t>
            </a:r>
            <a:r>
              <a:rPr lang="ja-JP" altLang="ja-JP" dirty="0" smtClean="0"/>
              <a:t>場所</a:t>
            </a:r>
            <a:r>
              <a:rPr lang="ja-JP" altLang="ja-JP" dirty="0"/>
              <a:t>：川越駅東口・緑地</a:t>
            </a:r>
            <a:r>
              <a:rPr lang="ja-JP" altLang="ja-JP" dirty="0" smtClean="0"/>
              <a:t>公園</a:t>
            </a:r>
            <a:endParaRPr lang="ja-JP" altLang="ja-JP" dirty="0"/>
          </a:p>
        </p:txBody>
      </p:sp>
      <p:sp>
        <p:nvSpPr>
          <p:cNvPr id="5" name="テキスト ボックス 4"/>
          <p:cNvSpPr txBox="1"/>
          <p:nvPr/>
        </p:nvSpPr>
        <p:spPr>
          <a:xfrm>
            <a:off x="1455813" y="4735976"/>
            <a:ext cx="6308521" cy="923330"/>
          </a:xfrm>
          <a:prstGeom prst="rect">
            <a:avLst/>
          </a:prstGeom>
          <a:solidFill>
            <a:srgbClr val="FFFF00"/>
          </a:solidFill>
        </p:spPr>
        <p:txBody>
          <a:bodyPr wrap="square" rtlCol="0">
            <a:spAutoFit/>
          </a:bodyPr>
          <a:lstStyle/>
          <a:p>
            <a:r>
              <a:rPr lang="en-US" altLang="ja-JP" b="1" dirty="0"/>
              <a:t>10</a:t>
            </a:r>
            <a:r>
              <a:rPr lang="ja-JP" altLang="ja-JP" b="1" dirty="0"/>
              <a:t>月</a:t>
            </a:r>
            <a:r>
              <a:rPr lang="en-US" altLang="ja-JP" b="1" dirty="0"/>
              <a:t>18</a:t>
            </a:r>
            <a:r>
              <a:rPr lang="ja-JP" altLang="ja-JP" b="1" dirty="0" smtClean="0"/>
              <a:t>日</a:t>
            </a:r>
            <a:r>
              <a:rPr lang="en-US" altLang="ja-JP" dirty="0"/>
              <a:t>(</a:t>
            </a:r>
            <a:r>
              <a:rPr lang="ja-JP" altLang="ja-JP" b="1" dirty="0" smtClean="0"/>
              <a:t>土</a:t>
            </a:r>
            <a:r>
              <a:rPr lang="en-US" altLang="ja-JP" b="1" dirty="0" smtClean="0"/>
              <a:t>)	</a:t>
            </a:r>
            <a:r>
              <a:rPr lang="ja-JP" altLang="ja-JP" b="1" dirty="0" smtClean="0"/>
              <a:t>さよなら</a:t>
            </a:r>
            <a:r>
              <a:rPr lang="ja-JP" altLang="ja-JP" b="1" dirty="0"/>
              <a:t>原発東松山パレード</a:t>
            </a:r>
            <a:endParaRPr lang="ja-JP" altLang="ja-JP" dirty="0"/>
          </a:p>
          <a:p>
            <a:r>
              <a:rPr lang="en-US" altLang="ja-JP" b="1" dirty="0"/>
              <a:t>	</a:t>
            </a:r>
            <a:r>
              <a:rPr lang="en-US" altLang="ja-JP" b="1" dirty="0" smtClean="0"/>
              <a:t>		</a:t>
            </a:r>
            <a:r>
              <a:rPr lang="ja-JP" altLang="ja-JP" dirty="0" smtClean="0"/>
              <a:t>集合</a:t>
            </a:r>
            <a:r>
              <a:rPr lang="ja-JP" altLang="ja-JP" dirty="0"/>
              <a:t>：</a:t>
            </a:r>
            <a:r>
              <a:rPr lang="en-US" altLang="ja-JP" dirty="0"/>
              <a:t>16</a:t>
            </a:r>
            <a:r>
              <a:rPr lang="ja-JP" altLang="ja-JP" dirty="0"/>
              <a:t>時</a:t>
            </a:r>
          </a:p>
          <a:p>
            <a:r>
              <a:rPr lang="en-US" altLang="ja-JP" b="1" dirty="0"/>
              <a:t>	</a:t>
            </a:r>
            <a:r>
              <a:rPr lang="en-US" altLang="ja-JP" b="1" dirty="0" smtClean="0"/>
              <a:t>		</a:t>
            </a:r>
            <a:r>
              <a:rPr lang="ja-JP" altLang="ja-JP" dirty="0" smtClean="0"/>
              <a:t>場所</a:t>
            </a:r>
            <a:r>
              <a:rPr lang="ja-JP" altLang="ja-JP" dirty="0"/>
              <a:t>：箭弓町第一</a:t>
            </a:r>
            <a:r>
              <a:rPr lang="ja-JP" altLang="ja-JP" dirty="0" smtClean="0"/>
              <a:t>公園</a:t>
            </a:r>
            <a:endParaRPr lang="ja-JP" altLang="ja-JP" dirty="0"/>
          </a:p>
        </p:txBody>
      </p:sp>
      <p:sp>
        <p:nvSpPr>
          <p:cNvPr id="6" name="テキスト ボックス 5"/>
          <p:cNvSpPr txBox="1"/>
          <p:nvPr/>
        </p:nvSpPr>
        <p:spPr>
          <a:xfrm>
            <a:off x="1455813" y="5740381"/>
            <a:ext cx="6349820" cy="646331"/>
          </a:xfrm>
          <a:prstGeom prst="rect">
            <a:avLst/>
          </a:prstGeom>
          <a:noFill/>
        </p:spPr>
        <p:txBody>
          <a:bodyPr wrap="square" rtlCol="0">
            <a:spAutoFit/>
          </a:bodyPr>
          <a:lstStyle/>
          <a:p>
            <a:r>
              <a:rPr lang="en-US" altLang="ja-JP" b="1" dirty="0"/>
              <a:t>11</a:t>
            </a:r>
            <a:r>
              <a:rPr lang="ja-JP" altLang="ja-JP" b="1" dirty="0"/>
              <a:t>月</a:t>
            </a:r>
            <a:r>
              <a:rPr lang="en-US" altLang="ja-JP" b="1" dirty="0"/>
              <a:t>12</a:t>
            </a:r>
            <a:r>
              <a:rPr lang="ja-JP" altLang="ja-JP" b="1" dirty="0" smtClean="0"/>
              <a:t>日</a:t>
            </a:r>
            <a:r>
              <a:rPr lang="en-US" altLang="ja-JP" dirty="0"/>
              <a:t>(</a:t>
            </a:r>
            <a:r>
              <a:rPr lang="ja-JP" altLang="ja-JP" b="1" dirty="0" smtClean="0"/>
              <a:t>水</a:t>
            </a:r>
            <a:r>
              <a:rPr lang="en-US" altLang="ja-JP" b="1" dirty="0" smtClean="0"/>
              <a:t>)</a:t>
            </a:r>
            <a:r>
              <a:rPr lang="en-US" altLang="ja-JP" dirty="0"/>
              <a:t>	</a:t>
            </a:r>
            <a:r>
              <a:rPr lang="en-US" altLang="ja-JP" b="1" dirty="0" smtClean="0"/>
              <a:t>2014</a:t>
            </a:r>
            <a:r>
              <a:rPr lang="ja-JP" altLang="ja-JP" b="1" dirty="0"/>
              <a:t>さよなら原発埼玉県民集会</a:t>
            </a:r>
            <a:endParaRPr lang="ja-JP" altLang="ja-JP" dirty="0"/>
          </a:p>
          <a:p>
            <a:r>
              <a:rPr lang="en-US" altLang="ja-JP" dirty="0" smtClean="0"/>
              <a:t>			</a:t>
            </a:r>
            <a:r>
              <a:rPr lang="ja-JP" altLang="ja-JP" dirty="0" smtClean="0"/>
              <a:t>会場</a:t>
            </a:r>
            <a:r>
              <a:rPr lang="ja-JP" altLang="ja-JP" dirty="0"/>
              <a:t>：埼玉</a:t>
            </a:r>
            <a:r>
              <a:rPr lang="ja-JP" altLang="ja-JP" dirty="0" smtClean="0"/>
              <a:t>会館</a:t>
            </a:r>
            <a:endParaRPr lang="ja-JP" altLang="ja-JP" dirty="0"/>
          </a:p>
        </p:txBody>
      </p:sp>
      <p:sp>
        <p:nvSpPr>
          <p:cNvPr id="7" name="正方形/長方形 6"/>
          <p:cNvSpPr/>
          <p:nvPr/>
        </p:nvSpPr>
        <p:spPr>
          <a:xfrm>
            <a:off x="2804918" y="405117"/>
            <a:ext cx="2749471" cy="369332"/>
          </a:xfrm>
          <a:prstGeom prst="rect">
            <a:avLst/>
          </a:prstGeom>
        </p:spPr>
        <p:txBody>
          <a:bodyPr wrap="none">
            <a:spAutoFit/>
          </a:bodyPr>
          <a:lstStyle/>
          <a:p>
            <a:r>
              <a:rPr lang="ja-JP" altLang="ja-JP" b="1" u="sng" dirty="0"/>
              <a:t>今後の予定・取り組みなど</a:t>
            </a:r>
            <a:endParaRPr lang="ja-JP" altLang="ja-JP" dirty="0"/>
          </a:p>
        </p:txBody>
      </p:sp>
    </p:spTree>
    <p:extLst>
      <p:ext uri="{BB962C8B-B14F-4D97-AF65-F5344CB8AC3E}">
        <p14:creationId xmlns:p14="http://schemas.microsoft.com/office/powerpoint/2010/main" val="351611787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6083"/>
            <a:ext cx="9197394" cy="5175250"/>
          </a:xfrm>
          <a:prstGeom prst="rect">
            <a:avLst/>
          </a:prstGeom>
        </p:spPr>
      </p:pic>
    </p:spTree>
    <p:extLst>
      <p:ext uri="{BB962C8B-B14F-4D97-AF65-F5344CB8AC3E}">
        <p14:creationId xmlns:p14="http://schemas.microsoft.com/office/powerpoint/2010/main" val="149156768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682750" y="1047752"/>
            <a:ext cx="5640917" cy="1323439"/>
          </a:xfrm>
          <a:prstGeom prst="rect">
            <a:avLst/>
          </a:prstGeom>
          <a:noFill/>
        </p:spPr>
        <p:txBody>
          <a:bodyPr wrap="square" rtlCol="0">
            <a:spAutoFit/>
          </a:bodyPr>
          <a:lstStyle/>
          <a:p>
            <a:r>
              <a:rPr kumimoji="1" lang="ja-JP" altLang="en-US" sz="4000" dirty="0" smtClean="0"/>
              <a:t>本日はご参加、ご出席</a:t>
            </a:r>
            <a:endParaRPr kumimoji="1" lang="en-US" altLang="ja-JP" sz="4000" dirty="0" smtClean="0"/>
          </a:p>
          <a:p>
            <a:r>
              <a:rPr kumimoji="1" lang="ja-JP" altLang="en-US" sz="4000" dirty="0" smtClean="0"/>
              <a:t>ありがとうございました</a:t>
            </a:r>
            <a:r>
              <a:rPr kumimoji="1" lang="ja-JP" altLang="en-US" sz="3200" dirty="0" smtClean="0"/>
              <a:t>。</a:t>
            </a:r>
            <a:endParaRPr kumimoji="1" lang="ja-JP" altLang="en-US" sz="3200" dirty="0"/>
          </a:p>
        </p:txBody>
      </p:sp>
      <p:sp>
        <p:nvSpPr>
          <p:cNvPr id="3" name="テキスト ボックス 2"/>
          <p:cNvSpPr txBox="1"/>
          <p:nvPr/>
        </p:nvSpPr>
        <p:spPr>
          <a:xfrm>
            <a:off x="1682750" y="3312584"/>
            <a:ext cx="5461000" cy="1200328"/>
          </a:xfrm>
          <a:prstGeom prst="rect">
            <a:avLst/>
          </a:prstGeom>
          <a:noFill/>
        </p:spPr>
        <p:txBody>
          <a:bodyPr wrap="square" rtlCol="0">
            <a:spAutoFit/>
          </a:bodyPr>
          <a:lstStyle/>
          <a:p>
            <a:r>
              <a:rPr kumimoji="1" lang="ja-JP" altLang="en-US" sz="2400" dirty="0" smtClean="0"/>
              <a:t>この後、講師の坂口さんもご参加頂き</a:t>
            </a:r>
            <a:endParaRPr kumimoji="1" lang="en-US" altLang="ja-JP" sz="2400" dirty="0" smtClean="0"/>
          </a:p>
          <a:p>
            <a:r>
              <a:rPr lang="ja-JP" altLang="en-US" sz="2400" dirty="0" smtClean="0"/>
              <a:t>懇親会を行います。</a:t>
            </a:r>
            <a:endParaRPr lang="en-US" altLang="ja-JP" sz="2400" dirty="0" smtClean="0"/>
          </a:p>
          <a:p>
            <a:r>
              <a:rPr kumimoji="1" lang="ja-JP" altLang="en-US" sz="2400" dirty="0" smtClean="0"/>
              <a:t>お時間のある方は、ぜひご参加ください</a:t>
            </a:r>
            <a:r>
              <a:rPr kumimoji="1" lang="ja-JP" altLang="en-US" dirty="0" smtClean="0"/>
              <a:t>。</a:t>
            </a:r>
            <a:endParaRPr kumimoji="1" lang="ja-JP" altLang="en-US" dirty="0"/>
          </a:p>
        </p:txBody>
      </p:sp>
    </p:spTree>
    <p:extLst>
      <p:ext uri="{BB962C8B-B14F-4D97-AF65-F5344CB8AC3E}">
        <p14:creationId xmlns:p14="http://schemas.microsoft.com/office/powerpoint/2010/main" val="273473525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7"/>
          <p:cNvSpPr>
            <a:spLocks noGrp="1"/>
          </p:cNvSpPr>
          <p:nvPr>
            <p:ph type="sldNum" sz="quarter" idx="12"/>
          </p:nvPr>
        </p:nvSpPr>
        <p:spPr>
          <a:xfrm>
            <a:off x="1331640" y="4941168"/>
            <a:ext cx="609600" cy="517524"/>
          </a:xfrm>
        </p:spPr>
        <p:txBody>
          <a:bodyPr/>
          <a:lstStyle/>
          <a:p>
            <a:fld id="{FBC5A834-6069-4F35-8F65-1221C1177636}" type="slidenum">
              <a:rPr kumimoji="1" lang="ja-JP" altLang="en-US" smtClean="0"/>
              <a:t>2</a:t>
            </a:fld>
            <a:endParaRPr kumimoji="1" lang="ja-JP" altLang="en-US" dirty="0"/>
          </a:p>
        </p:txBody>
      </p:sp>
      <p:pic>
        <p:nvPicPr>
          <p:cNvPr id="4" name="図 3" descr="スクリーンショット 2014-08-29 11.10.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7" y="0"/>
            <a:ext cx="9213489" cy="6858000"/>
          </a:xfrm>
          <a:prstGeom prst="rect">
            <a:avLst/>
          </a:prstGeom>
        </p:spPr>
      </p:pic>
      <p:sp>
        <p:nvSpPr>
          <p:cNvPr id="5" name="テキスト ボックス 4"/>
          <p:cNvSpPr txBox="1"/>
          <p:nvPr/>
        </p:nvSpPr>
        <p:spPr>
          <a:xfrm>
            <a:off x="4561417" y="3148336"/>
            <a:ext cx="2571751" cy="830997"/>
          </a:xfrm>
          <a:prstGeom prst="rect">
            <a:avLst/>
          </a:prstGeom>
          <a:noFill/>
        </p:spPr>
        <p:txBody>
          <a:bodyPr wrap="square" rtlCol="0">
            <a:spAutoFit/>
          </a:bodyPr>
          <a:lstStyle/>
          <a:p>
            <a:r>
              <a:rPr lang="en-US" altLang="ja-JP" sz="2400" dirty="0"/>
              <a:t>14</a:t>
            </a:r>
            <a:r>
              <a:rPr lang="ja-JP" altLang="ja-JP" sz="2400" dirty="0"/>
              <a:t>：</a:t>
            </a:r>
            <a:r>
              <a:rPr lang="en-US" altLang="ja-JP" sz="2400" dirty="0"/>
              <a:t>05</a:t>
            </a:r>
            <a:r>
              <a:rPr lang="ja-JP" altLang="ja-JP" sz="2400" dirty="0"/>
              <a:t>　</a:t>
            </a:r>
            <a:r>
              <a:rPr lang="ja-JP" altLang="en-US" sz="2400" dirty="0" smtClean="0"/>
              <a:t>（</a:t>
            </a:r>
            <a:r>
              <a:rPr lang="en-US" altLang="ja-JP" sz="2400" dirty="0" smtClean="0"/>
              <a:t>15</a:t>
            </a:r>
            <a:r>
              <a:rPr lang="ja-JP" altLang="ja-JP" sz="2400" dirty="0" smtClean="0"/>
              <a:t>分</a:t>
            </a:r>
            <a:r>
              <a:rPr lang="ja-JP" altLang="en-US" sz="2400" dirty="0" smtClean="0"/>
              <a:t>）</a:t>
            </a:r>
            <a:r>
              <a:rPr lang="ja-JP" altLang="ja-JP" sz="2400" dirty="0" smtClean="0"/>
              <a:t> </a:t>
            </a:r>
            <a:endParaRPr lang="en-US" altLang="ja-JP" sz="2400" dirty="0" smtClean="0"/>
          </a:p>
          <a:p>
            <a:r>
              <a:rPr lang="en-US" altLang="ja-JP" sz="2400" dirty="0" smtClean="0"/>
              <a:t>14</a:t>
            </a:r>
            <a:r>
              <a:rPr lang="ja-JP" altLang="ja-JP" sz="2400" dirty="0"/>
              <a:t>：</a:t>
            </a:r>
            <a:r>
              <a:rPr lang="en-US" altLang="ja-JP" sz="2400" dirty="0"/>
              <a:t>20</a:t>
            </a:r>
            <a:r>
              <a:rPr lang="ja-JP" altLang="ja-JP" sz="2400" dirty="0"/>
              <a:t>　質疑応答 </a:t>
            </a:r>
            <a:r>
              <a:rPr lang="ja-JP" altLang="en-US" sz="2400" dirty="0" smtClean="0"/>
              <a:t>　</a:t>
            </a:r>
            <a:endParaRPr kumimoji="1" lang="ja-JP" altLang="en-US" sz="2400" dirty="0"/>
          </a:p>
        </p:txBody>
      </p:sp>
      <p:sp>
        <p:nvSpPr>
          <p:cNvPr id="6" name="テキスト ボックス 5"/>
          <p:cNvSpPr txBox="1"/>
          <p:nvPr/>
        </p:nvSpPr>
        <p:spPr>
          <a:xfrm>
            <a:off x="4561417" y="5550303"/>
            <a:ext cx="2709333" cy="523220"/>
          </a:xfrm>
          <a:prstGeom prst="rect">
            <a:avLst/>
          </a:prstGeom>
          <a:noFill/>
        </p:spPr>
        <p:txBody>
          <a:bodyPr wrap="square" rtlCol="0">
            <a:spAutoFit/>
          </a:bodyPr>
          <a:lstStyle/>
          <a:p>
            <a:r>
              <a:rPr kumimoji="1" lang="ja-JP" altLang="en-US" sz="2800" dirty="0" smtClean="0"/>
              <a:t>報告　山本純子</a:t>
            </a:r>
            <a:endParaRPr kumimoji="1" lang="ja-JP" altLang="en-US" sz="2800" dirty="0"/>
          </a:p>
        </p:txBody>
      </p:sp>
    </p:spTree>
    <p:extLst>
      <p:ext uri="{BB962C8B-B14F-4D97-AF65-F5344CB8AC3E}">
        <p14:creationId xmlns:p14="http://schemas.microsoft.com/office/powerpoint/2010/main" val="4127282093"/>
      </p:ext>
    </p:extLst>
  </p:cSld>
  <p:clrMapOvr>
    <a:masterClrMapping/>
  </p:clrMapOvr>
  <mc:AlternateContent xmlns:mc="http://schemas.openxmlformats.org/markup-compatibility/2006" xmlns:p14="http://schemas.microsoft.com/office/powerpoint/2010/main">
    <mc:Choice Requires="p14">
      <p:transition spd="slow" p14:dur="2000" advClick="0" advTm="15685"/>
    </mc:Choice>
    <mc:Fallback xmlns="">
      <p:transition xmlns:p14="http://schemas.microsoft.com/office/powerpoint/2010/main" spd="slow" advClick="0" advTm="15685"/>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98103" y="1985632"/>
            <a:ext cx="7605064" cy="923330"/>
          </a:xfrm>
          <a:prstGeom prst="rect">
            <a:avLst/>
          </a:prstGeom>
          <a:noFill/>
        </p:spPr>
        <p:txBody>
          <a:bodyPr wrap="square" rtlCol="0">
            <a:spAutoFit/>
          </a:bodyPr>
          <a:lstStyle/>
          <a:p>
            <a:r>
              <a:rPr lang="ja-JP" altLang="ja-JP" sz="3600" dirty="0"/>
              <a:t>世界で広がる脱原発・自然エネルギー</a:t>
            </a:r>
          </a:p>
          <a:p>
            <a:endParaRPr kumimoji="1" lang="ja-JP" altLang="en-US" dirty="0"/>
          </a:p>
        </p:txBody>
      </p:sp>
      <p:sp>
        <p:nvSpPr>
          <p:cNvPr id="3" name="テキスト ボックス 2"/>
          <p:cNvSpPr txBox="1"/>
          <p:nvPr/>
        </p:nvSpPr>
        <p:spPr>
          <a:xfrm>
            <a:off x="1365250" y="2960425"/>
            <a:ext cx="6477000" cy="523220"/>
          </a:xfrm>
          <a:prstGeom prst="rect">
            <a:avLst/>
          </a:prstGeom>
          <a:noFill/>
        </p:spPr>
        <p:txBody>
          <a:bodyPr wrap="square" rtlCol="0">
            <a:spAutoFit/>
          </a:bodyPr>
          <a:lstStyle/>
          <a:p>
            <a:r>
              <a:rPr lang="ja-JP" altLang="ja-JP" sz="2800" dirty="0"/>
              <a:t>─ドイツの「エネルギー転換」を中心に</a:t>
            </a:r>
            <a:r>
              <a:rPr lang="ja-JP" altLang="ja-JP" sz="2800" dirty="0" smtClean="0"/>
              <a:t>─</a:t>
            </a:r>
            <a:endParaRPr lang="ja-JP" altLang="ja-JP" sz="2800" dirty="0"/>
          </a:p>
        </p:txBody>
      </p:sp>
      <p:sp>
        <p:nvSpPr>
          <p:cNvPr id="4" name="テキスト ボックス 3"/>
          <p:cNvSpPr txBox="1"/>
          <p:nvPr/>
        </p:nvSpPr>
        <p:spPr>
          <a:xfrm>
            <a:off x="3608917" y="444500"/>
            <a:ext cx="1841500" cy="584776"/>
          </a:xfrm>
          <a:prstGeom prst="rect">
            <a:avLst/>
          </a:prstGeom>
          <a:noFill/>
        </p:spPr>
        <p:txBody>
          <a:bodyPr wrap="square" rtlCol="0">
            <a:spAutoFit/>
          </a:bodyPr>
          <a:lstStyle/>
          <a:p>
            <a:r>
              <a:rPr lang="ja-JP" altLang="en-US" sz="3200" u="sng" dirty="0" smtClean="0"/>
              <a:t>講　　　演</a:t>
            </a:r>
            <a:endParaRPr kumimoji="1" lang="ja-JP" altLang="en-US" sz="3200" u="sng" dirty="0"/>
          </a:p>
        </p:txBody>
      </p:sp>
      <p:sp>
        <p:nvSpPr>
          <p:cNvPr id="5" name="テキスト ボックス 4"/>
          <p:cNvSpPr txBox="1"/>
          <p:nvPr/>
        </p:nvSpPr>
        <p:spPr>
          <a:xfrm>
            <a:off x="1746251" y="5217583"/>
            <a:ext cx="5482166" cy="523220"/>
          </a:xfrm>
          <a:prstGeom prst="rect">
            <a:avLst/>
          </a:prstGeom>
          <a:noFill/>
        </p:spPr>
        <p:txBody>
          <a:bodyPr wrap="square" rtlCol="0">
            <a:spAutoFit/>
          </a:bodyPr>
          <a:lstStyle/>
          <a:p>
            <a:r>
              <a:rPr lang="ja-JP" altLang="ja-JP" sz="2800" dirty="0"/>
              <a:t>講師：坂口　明（さかぐち・あきら）氏</a:t>
            </a:r>
            <a:endParaRPr kumimoji="1" lang="ja-JP" altLang="en-US" sz="2800" dirty="0"/>
          </a:p>
        </p:txBody>
      </p:sp>
      <p:sp>
        <p:nvSpPr>
          <p:cNvPr id="6" name="テキスト ボックス 5"/>
          <p:cNvSpPr txBox="1"/>
          <p:nvPr/>
        </p:nvSpPr>
        <p:spPr>
          <a:xfrm>
            <a:off x="1735666" y="4011083"/>
            <a:ext cx="2487083" cy="369332"/>
          </a:xfrm>
          <a:prstGeom prst="rect">
            <a:avLst/>
          </a:prstGeom>
          <a:noFill/>
        </p:spPr>
        <p:txBody>
          <a:bodyPr wrap="square" rtlCol="0">
            <a:spAutoFit/>
          </a:bodyPr>
          <a:lstStyle/>
          <a:p>
            <a:r>
              <a:rPr lang="en-US" altLang="ja-JP" b="1" dirty="0"/>
              <a:t>14</a:t>
            </a:r>
            <a:r>
              <a:rPr lang="ja-JP" altLang="ja-JP" b="1" dirty="0"/>
              <a:t>：</a:t>
            </a:r>
            <a:r>
              <a:rPr lang="en-US" altLang="ja-JP" b="1" dirty="0"/>
              <a:t>30</a:t>
            </a:r>
            <a:r>
              <a:rPr lang="ja-JP" altLang="ja-JP" dirty="0"/>
              <a:t> </a:t>
            </a:r>
            <a:r>
              <a:rPr lang="en-US" altLang="ja-JP" dirty="0" smtClean="0"/>
              <a:t>〜</a:t>
            </a:r>
            <a:r>
              <a:rPr lang="ja-JP" altLang="en-US" dirty="0" smtClean="0"/>
              <a:t>　　</a:t>
            </a:r>
            <a:r>
              <a:rPr lang="en-US" altLang="ja-JP" dirty="0"/>
              <a:t>90</a:t>
            </a:r>
            <a:r>
              <a:rPr lang="ja-JP" altLang="ja-JP" dirty="0"/>
              <a:t>分 </a:t>
            </a:r>
            <a:endParaRPr kumimoji="1" lang="ja-JP" altLang="en-US" dirty="0"/>
          </a:p>
        </p:txBody>
      </p:sp>
      <p:sp>
        <p:nvSpPr>
          <p:cNvPr id="7" name="テキスト ボックス 6"/>
          <p:cNvSpPr txBox="1"/>
          <p:nvPr/>
        </p:nvSpPr>
        <p:spPr>
          <a:xfrm>
            <a:off x="1764241" y="4390999"/>
            <a:ext cx="2304537" cy="369332"/>
          </a:xfrm>
          <a:prstGeom prst="rect">
            <a:avLst/>
          </a:prstGeom>
          <a:noFill/>
        </p:spPr>
        <p:txBody>
          <a:bodyPr wrap="none" rtlCol="0">
            <a:spAutoFit/>
          </a:bodyPr>
          <a:lstStyle/>
          <a:p>
            <a:r>
              <a:rPr lang="en-US" altLang="ja-JP" b="1" dirty="0"/>
              <a:t>16</a:t>
            </a:r>
            <a:r>
              <a:rPr lang="ja-JP" altLang="ja-JP" b="1" dirty="0"/>
              <a:t>：</a:t>
            </a:r>
            <a:r>
              <a:rPr lang="en-US" altLang="ja-JP" b="1" dirty="0"/>
              <a:t>00</a:t>
            </a:r>
            <a:r>
              <a:rPr lang="ja-JP" altLang="ja-JP" dirty="0"/>
              <a:t>　</a:t>
            </a:r>
            <a:r>
              <a:rPr lang="ja-JP" altLang="en-US" dirty="0" smtClean="0"/>
              <a:t>　　　</a:t>
            </a:r>
            <a:r>
              <a:rPr lang="ja-JP" altLang="ja-JP" dirty="0" smtClean="0"/>
              <a:t>質疑応答</a:t>
            </a:r>
            <a:endParaRPr lang="ja-JP" altLang="ja-JP" dirty="0"/>
          </a:p>
        </p:txBody>
      </p:sp>
      <p:sp>
        <p:nvSpPr>
          <p:cNvPr id="8" name="テキスト ボックス 7"/>
          <p:cNvSpPr txBox="1"/>
          <p:nvPr/>
        </p:nvSpPr>
        <p:spPr>
          <a:xfrm>
            <a:off x="3429000" y="5805501"/>
            <a:ext cx="1800493" cy="369332"/>
          </a:xfrm>
          <a:prstGeom prst="rect">
            <a:avLst/>
          </a:prstGeom>
          <a:noFill/>
        </p:spPr>
        <p:txBody>
          <a:bodyPr wrap="none" rtlCol="0">
            <a:spAutoFit/>
          </a:bodyPr>
          <a:lstStyle/>
          <a:p>
            <a:r>
              <a:rPr lang="ja-JP" altLang="ja-JP" b="1" dirty="0"/>
              <a:t>赤旗日曜版記者</a:t>
            </a:r>
            <a:r>
              <a:rPr lang="ja-JP" altLang="ja-JP" dirty="0"/>
              <a:t> </a:t>
            </a:r>
            <a:endParaRPr kumimoji="1" lang="ja-JP" altLang="en-US" dirty="0"/>
          </a:p>
        </p:txBody>
      </p:sp>
    </p:spTree>
    <p:extLst>
      <p:ext uri="{BB962C8B-B14F-4D97-AF65-F5344CB8AC3E}">
        <p14:creationId xmlns:p14="http://schemas.microsoft.com/office/powerpoint/2010/main" val="3240669132"/>
      </p:ext>
    </p:extLst>
  </p:cSld>
  <p:clrMapOvr>
    <a:masterClrMapping/>
  </p:clrMapOvr>
  <mc:AlternateContent xmlns:mc="http://schemas.openxmlformats.org/markup-compatibility/2006" xmlns:p14="http://schemas.microsoft.com/office/powerpoint/2010/main">
    <mc:Choice Requires="p14">
      <p:transition spd="slow" p14:dur="2000" advClick="0" advTm="16155"/>
    </mc:Choice>
    <mc:Fallback xmlns="">
      <p:transition xmlns:p14="http://schemas.microsoft.com/office/powerpoint/2010/main" spd="slow" advClick="0" advTm="16156"/>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写真"/>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43934" y="599301"/>
            <a:ext cx="2244455" cy="2543466"/>
          </a:xfrm>
          <a:prstGeom prst="rect">
            <a:avLst/>
          </a:prstGeom>
          <a:noFill/>
          <a:extLst/>
        </p:spPr>
      </p:pic>
      <p:sp>
        <p:nvSpPr>
          <p:cNvPr id="3" name="テキスト ボックス 2"/>
          <p:cNvSpPr txBox="1"/>
          <p:nvPr/>
        </p:nvSpPr>
        <p:spPr>
          <a:xfrm>
            <a:off x="2920147" y="599301"/>
            <a:ext cx="5209913" cy="369332"/>
          </a:xfrm>
          <a:prstGeom prst="rect">
            <a:avLst/>
          </a:prstGeom>
          <a:noFill/>
        </p:spPr>
        <p:txBody>
          <a:bodyPr wrap="square" rtlCol="0">
            <a:spAutoFit/>
          </a:bodyPr>
          <a:lstStyle/>
          <a:p>
            <a:r>
              <a:rPr lang="ja-JP" altLang="ja-JP" dirty="0"/>
              <a:t>講師：坂口　明（さかぐち・あきら）氏　</a:t>
            </a:r>
            <a:r>
              <a:rPr lang="ja-JP" altLang="ja-JP" dirty="0" smtClean="0"/>
              <a:t>プロフィール</a:t>
            </a:r>
            <a:endParaRPr lang="ja-JP" altLang="ja-JP" dirty="0"/>
          </a:p>
        </p:txBody>
      </p:sp>
      <p:sp>
        <p:nvSpPr>
          <p:cNvPr id="4" name="テキスト ボックス 3"/>
          <p:cNvSpPr txBox="1"/>
          <p:nvPr/>
        </p:nvSpPr>
        <p:spPr>
          <a:xfrm>
            <a:off x="2985039" y="987174"/>
            <a:ext cx="5339697" cy="2862323"/>
          </a:xfrm>
          <a:prstGeom prst="rect">
            <a:avLst/>
          </a:prstGeom>
          <a:noFill/>
        </p:spPr>
        <p:txBody>
          <a:bodyPr wrap="square" rtlCol="0">
            <a:spAutoFit/>
          </a:bodyPr>
          <a:lstStyle/>
          <a:p>
            <a:r>
              <a:rPr lang="ja-JP" altLang="ja-JP" dirty="0"/>
              <a:t>１９５２年、大阪府生まれ。</a:t>
            </a:r>
          </a:p>
          <a:p>
            <a:r>
              <a:rPr lang="ja-JP" altLang="ja-JP" dirty="0"/>
              <a:t>１９７６年から日本共産党本部勤務。</a:t>
            </a:r>
          </a:p>
          <a:p>
            <a:r>
              <a:rPr lang="ja-JP" altLang="ja-JP" dirty="0"/>
              <a:t>１９８２～８７年に赤旗ロンドン特派員、</a:t>
            </a:r>
          </a:p>
          <a:p>
            <a:r>
              <a:rPr lang="ja-JP" altLang="ja-JP" dirty="0"/>
              <a:t>２０００～０３年にワシントン支局長。</a:t>
            </a:r>
          </a:p>
          <a:p>
            <a:r>
              <a:rPr lang="ja-JP" altLang="ja-JP" dirty="0"/>
              <a:t>２０１０年から赤旗日曜版編集部。</a:t>
            </a:r>
          </a:p>
          <a:p>
            <a:r>
              <a:rPr lang="ja-JP" altLang="ja-JP" dirty="0"/>
              <a:t>国際問題、地球温暖化などの環境問題、原発・自然エネルギー問題などを担当。</a:t>
            </a:r>
          </a:p>
          <a:p>
            <a:r>
              <a:rPr lang="ja-JP" altLang="ja-JP" dirty="0"/>
              <a:t>著書に『国連─その原点と現実』（１９９５年、新日本出版社）など。</a:t>
            </a:r>
          </a:p>
          <a:p>
            <a:endParaRPr kumimoji="1" lang="ja-JP" altLang="en-US" dirty="0"/>
          </a:p>
        </p:txBody>
      </p:sp>
      <p:pic>
        <p:nvPicPr>
          <p:cNvPr id="5" name="図 4" descr="http://ecx.images-amazon.com/images/I/510khl3xzGL._SL500_SY344_BO1,204,203,200_.jpg"/>
          <p:cNvPicPr/>
          <p:nvPr/>
        </p:nvPicPr>
        <p:blipFill>
          <a:blip r:embed="rId4">
            <a:extLst>
              <a:ext uri="{28A0092B-C50C-407E-A947-70E740481C1C}">
                <a14:useLocalDpi xmlns:a14="http://schemas.microsoft.com/office/drawing/2010/main" val="0"/>
              </a:ext>
            </a:extLst>
          </a:blip>
          <a:srcRect/>
          <a:stretch>
            <a:fillRect/>
          </a:stretch>
        </p:blipFill>
        <p:spPr bwMode="auto">
          <a:xfrm>
            <a:off x="443934" y="4452620"/>
            <a:ext cx="1390650" cy="2047240"/>
          </a:xfrm>
          <a:prstGeom prst="rect">
            <a:avLst/>
          </a:prstGeom>
          <a:noFill/>
          <a:ln>
            <a:noFill/>
          </a:ln>
        </p:spPr>
      </p:pic>
      <p:pic>
        <p:nvPicPr>
          <p:cNvPr id="6" name="図 5" descr="前衛2014年8月号表紙"/>
          <p:cNvPicPr/>
          <p:nvPr/>
        </p:nvPicPr>
        <p:blipFill>
          <a:blip r:embed="rId5">
            <a:extLst>
              <a:ext uri="{28A0092B-C50C-407E-A947-70E740481C1C}">
                <a14:useLocalDpi xmlns:a14="http://schemas.microsoft.com/office/drawing/2010/main" val="0"/>
              </a:ext>
            </a:extLst>
          </a:blip>
          <a:srcRect/>
          <a:stretch>
            <a:fillRect/>
          </a:stretch>
        </p:blipFill>
        <p:spPr bwMode="auto">
          <a:xfrm>
            <a:off x="4274789" y="4471035"/>
            <a:ext cx="1428750" cy="2028825"/>
          </a:xfrm>
          <a:prstGeom prst="rect">
            <a:avLst/>
          </a:prstGeom>
          <a:noFill/>
          <a:ln>
            <a:noFill/>
          </a:ln>
        </p:spPr>
      </p:pic>
      <p:sp>
        <p:nvSpPr>
          <p:cNvPr id="7" name="テキスト ボックス 6"/>
          <p:cNvSpPr txBox="1"/>
          <p:nvPr/>
        </p:nvSpPr>
        <p:spPr>
          <a:xfrm>
            <a:off x="1846611" y="5482611"/>
            <a:ext cx="2162627" cy="102039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sz="1050" kern="100" dirty="0">
                <a:effectLst/>
                <a:ea typeface="MS UI Gothic"/>
                <a:cs typeface="Times New Roman"/>
              </a:rPr>
              <a:t>税込価格：</a:t>
            </a:r>
            <a:r>
              <a:rPr lang="en-US" sz="1050" kern="100" dirty="0">
                <a:solidFill>
                  <a:srgbClr val="D80000"/>
                </a:solidFill>
                <a:effectLst/>
                <a:latin typeface="MS UI Gothic"/>
                <a:ea typeface="ＭＳ 明朝"/>
                <a:cs typeface="Arial"/>
              </a:rPr>
              <a:t>2,307</a:t>
            </a:r>
            <a:r>
              <a:rPr lang="ja-JP" sz="1050" kern="100" dirty="0">
                <a:solidFill>
                  <a:srgbClr val="D80000"/>
                </a:solidFill>
                <a:effectLst/>
                <a:latin typeface="Arial"/>
                <a:ea typeface="MS UI Gothic"/>
                <a:cs typeface="Arial"/>
              </a:rPr>
              <a:t>円</a:t>
            </a:r>
            <a:endParaRPr lang="ja-JP" sz="1050" kern="100" dirty="0">
              <a:effectLst/>
              <a:ea typeface="ＭＳ 明朝"/>
              <a:cs typeface="Times New Roman"/>
            </a:endParaRPr>
          </a:p>
          <a:p>
            <a:pPr marL="247650" algn="l">
              <a:spcAft>
                <a:spcPts val="0"/>
              </a:spcAft>
            </a:pPr>
            <a:r>
              <a:rPr lang="ja-JP" sz="1000" kern="0" dirty="0">
                <a:solidFill>
                  <a:srgbClr val="333333"/>
                </a:solidFill>
                <a:effectLst/>
                <a:ea typeface="MS UI Gothic"/>
                <a:cs typeface="Arial"/>
              </a:rPr>
              <a:t>単行本</a:t>
            </a:r>
            <a:r>
              <a:rPr lang="en-US" sz="1000" kern="0" dirty="0">
                <a:solidFill>
                  <a:srgbClr val="333333"/>
                </a:solidFill>
                <a:effectLst/>
                <a:ea typeface="MS UI Gothic"/>
                <a:cs typeface="Arial"/>
              </a:rPr>
              <a:t>:</a:t>
            </a:r>
            <a:r>
              <a:rPr lang="en-US" sz="1000" kern="0" dirty="0">
                <a:solidFill>
                  <a:srgbClr val="333333"/>
                </a:solidFill>
                <a:effectLst/>
                <a:latin typeface="MS UI Gothic"/>
                <a:ea typeface="ＭＳ 明朝"/>
                <a:cs typeface="Arial"/>
              </a:rPr>
              <a:t> 198</a:t>
            </a:r>
            <a:r>
              <a:rPr lang="ja-JP" sz="1000" kern="0" dirty="0">
                <a:solidFill>
                  <a:srgbClr val="333333"/>
                </a:solidFill>
                <a:effectLst/>
                <a:ea typeface="MS UI Gothic"/>
                <a:cs typeface="Arial"/>
              </a:rPr>
              <a:t>ページ</a:t>
            </a:r>
            <a:endParaRPr lang="ja-JP" sz="1050" kern="100" dirty="0">
              <a:effectLst/>
              <a:ea typeface="ＭＳ 明朝"/>
              <a:cs typeface="Times New Roman"/>
            </a:endParaRPr>
          </a:p>
          <a:p>
            <a:pPr marL="247650" algn="l">
              <a:spcAft>
                <a:spcPts val="0"/>
              </a:spcAft>
            </a:pPr>
            <a:r>
              <a:rPr lang="ja-JP" sz="1000" kern="0" dirty="0">
                <a:solidFill>
                  <a:srgbClr val="333333"/>
                </a:solidFill>
                <a:effectLst/>
                <a:ea typeface="MS UI Gothic"/>
                <a:cs typeface="Arial"/>
              </a:rPr>
              <a:t>出版社</a:t>
            </a:r>
            <a:r>
              <a:rPr lang="en-US" sz="1000" kern="0" dirty="0">
                <a:solidFill>
                  <a:srgbClr val="333333"/>
                </a:solidFill>
                <a:effectLst/>
                <a:ea typeface="MS UI Gothic"/>
                <a:cs typeface="Arial"/>
              </a:rPr>
              <a:t>:</a:t>
            </a:r>
            <a:r>
              <a:rPr lang="en-US" sz="1000" kern="0" dirty="0">
                <a:solidFill>
                  <a:srgbClr val="333333"/>
                </a:solidFill>
                <a:effectLst/>
                <a:latin typeface="MS UI Gothic"/>
                <a:ea typeface="ＭＳ 明朝"/>
                <a:cs typeface="Arial"/>
              </a:rPr>
              <a:t> </a:t>
            </a:r>
            <a:r>
              <a:rPr lang="ja-JP" sz="1000" kern="0" dirty="0">
                <a:solidFill>
                  <a:srgbClr val="333333"/>
                </a:solidFill>
                <a:effectLst/>
                <a:ea typeface="MS UI Gothic"/>
                <a:cs typeface="Arial"/>
              </a:rPr>
              <a:t>新日本出版社</a:t>
            </a:r>
            <a:r>
              <a:rPr lang="en-US" sz="1000" kern="0" dirty="0">
                <a:solidFill>
                  <a:srgbClr val="333333"/>
                </a:solidFill>
                <a:effectLst/>
                <a:ea typeface="MS UI Gothic"/>
                <a:cs typeface="Arial"/>
              </a:rPr>
              <a:t> (1995/03)</a:t>
            </a:r>
            <a:endParaRPr lang="ja-JP" sz="1050" kern="100" dirty="0">
              <a:effectLst/>
              <a:ea typeface="ＭＳ 明朝"/>
              <a:cs typeface="Times New Roman"/>
            </a:endParaRPr>
          </a:p>
          <a:p>
            <a:pPr marL="247650" algn="l">
              <a:spcAft>
                <a:spcPts val="0"/>
              </a:spcAft>
            </a:pPr>
            <a:r>
              <a:rPr lang="en-US" sz="1000" kern="0" dirty="0">
                <a:solidFill>
                  <a:srgbClr val="333333"/>
                </a:solidFill>
                <a:effectLst/>
                <a:latin typeface="MS UI Gothic"/>
                <a:ea typeface="ＭＳ 明朝"/>
                <a:cs typeface="Arial"/>
              </a:rPr>
              <a:t>ISBN-10: 4406023429</a:t>
            </a:r>
            <a:endParaRPr lang="ja-JP" sz="1050" kern="100" dirty="0">
              <a:effectLst/>
              <a:ea typeface="ＭＳ 明朝"/>
              <a:cs typeface="Times New Roman"/>
            </a:endParaRPr>
          </a:p>
          <a:p>
            <a:pPr marL="247650" algn="l">
              <a:spcAft>
                <a:spcPts val="0"/>
              </a:spcAft>
            </a:pPr>
            <a:r>
              <a:rPr lang="en-US" sz="1000" kern="0" dirty="0">
                <a:solidFill>
                  <a:srgbClr val="333333"/>
                </a:solidFill>
                <a:effectLst/>
                <a:latin typeface="MS UI Gothic"/>
                <a:ea typeface="ＭＳ 明朝"/>
                <a:cs typeface="Arial"/>
              </a:rPr>
              <a:t>ISBN-13: 978-4406023429</a:t>
            </a:r>
            <a:endParaRPr lang="ja-JP" sz="1050" kern="100" dirty="0">
              <a:effectLst/>
              <a:ea typeface="ＭＳ 明朝"/>
              <a:cs typeface="Times New Roman"/>
            </a:endParaRPr>
          </a:p>
        </p:txBody>
      </p:sp>
      <p:sp>
        <p:nvSpPr>
          <p:cNvPr id="8" name="テキスト ボックス 7"/>
          <p:cNvSpPr txBox="1">
            <a:spLocks noChangeArrowheads="1"/>
          </p:cNvSpPr>
          <p:nvPr/>
        </p:nvSpPr>
        <p:spPr bwMode="auto">
          <a:xfrm>
            <a:off x="5703539" y="5491538"/>
            <a:ext cx="3167966" cy="89255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spcAft>
                <a:spcPts val="0"/>
              </a:spcAft>
            </a:pPr>
            <a:r>
              <a:rPr lang="ja-JP" sz="1050" dirty="0">
                <a:solidFill>
                  <a:srgbClr val="000000"/>
                </a:solidFill>
                <a:effectLst/>
                <a:latin typeface="ＭＳ Ｐゴシック"/>
                <a:ea typeface="MS UI Gothic"/>
                <a:cs typeface="ＭＳ Ｐゴシック"/>
              </a:rPr>
              <a:t>前衛　</a:t>
            </a:r>
            <a:r>
              <a:rPr lang="en-US" sz="1050" dirty="0">
                <a:solidFill>
                  <a:srgbClr val="000000"/>
                </a:solidFill>
                <a:effectLst/>
                <a:latin typeface="ＭＳ Ｐゴシック"/>
                <a:ea typeface="MS UI Gothic"/>
                <a:cs typeface="ＭＳ Ｐゴシック"/>
              </a:rPr>
              <a:t>2014</a:t>
            </a:r>
            <a:r>
              <a:rPr lang="ja-JP" sz="1050" dirty="0">
                <a:solidFill>
                  <a:srgbClr val="000000"/>
                </a:solidFill>
                <a:effectLst/>
                <a:latin typeface="ＭＳ Ｐゴシック"/>
                <a:ea typeface="MS UI Gothic"/>
                <a:cs typeface="ＭＳ Ｐゴシック"/>
              </a:rPr>
              <a:t>年</a:t>
            </a:r>
            <a:r>
              <a:rPr lang="en-US" sz="1050" dirty="0">
                <a:solidFill>
                  <a:srgbClr val="000000"/>
                </a:solidFill>
                <a:effectLst/>
                <a:latin typeface="ＭＳ Ｐゴシック"/>
                <a:ea typeface="MS UI Gothic"/>
                <a:cs typeface="ＭＳ Ｐゴシック"/>
              </a:rPr>
              <a:t>8</a:t>
            </a:r>
            <a:r>
              <a:rPr lang="ja-JP" sz="1050" dirty="0">
                <a:solidFill>
                  <a:srgbClr val="000000"/>
                </a:solidFill>
                <a:effectLst/>
                <a:latin typeface="ＭＳ Ｐゴシック"/>
                <a:ea typeface="MS UI Gothic"/>
                <a:cs typeface="ＭＳ Ｐゴシック"/>
              </a:rPr>
              <a:t>月号　</a:t>
            </a:r>
            <a:r>
              <a:rPr lang="en-US" sz="1050" dirty="0">
                <a:solidFill>
                  <a:srgbClr val="000000"/>
                </a:solidFill>
                <a:effectLst/>
                <a:latin typeface="ＭＳ Ｐゴシック"/>
                <a:ea typeface="MS UI Gothic"/>
                <a:cs typeface="ＭＳ Ｐゴシック"/>
              </a:rPr>
              <a:t>No.912</a:t>
            </a:r>
            <a:endParaRPr lang="ja-JP" sz="1200" dirty="0">
              <a:effectLst/>
              <a:latin typeface="ＭＳ Ｐゴシック"/>
              <a:cs typeface="ＭＳ Ｐゴシック"/>
            </a:endParaRPr>
          </a:p>
          <a:p>
            <a:pPr>
              <a:spcAft>
                <a:spcPts val="0"/>
              </a:spcAft>
            </a:pPr>
            <a:r>
              <a:rPr lang="ja-JP" sz="1050" dirty="0">
                <a:solidFill>
                  <a:srgbClr val="000000"/>
                </a:solidFill>
                <a:effectLst/>
                <a:latin typeface="ＭＳ Ｐゴシック"/>
                <a:ea typeface="MS UI Gothic"/>
                <a:cs typeface="ＭＳ Ｐゴシック"/>
              </a:rPr>
              <a:t>定価</a:t>
            </a:r>
            <a:r>
              <a:rPr lang="en-US" sz="1050" dirty="0">
                <a:solidFill>
                  <a:srgbClr val="000000"/>
                </a:solidFill>
                <a:effectLst/>
                <a:latin typeface="ＭＳ Ｐゴシック"/>
                <a:ea typeface="MS UI Gothic"/>
                <a:cs typeface="ＭＳ Ｐゴシック"/>
              </a:rPr>
              <a:t>730</a:t>
            </a:r>
            <a:r>
              <a:rPr lang="ja-JP" sz="1050" dirty="0">
                <a:solidFill>
                  <a:srgbClr val="000000"/>
                </a:solidFill>
                <a:effectLst/>
                <a:latin typeface="ＭＳ Ｐゴシック"/>
                <a:ea typeface="MS UI Gothic"/>
                <a:cs typeface="ＭＳ Ｐゴシック"/>
              </a:rPr>
              <a:t>円（送料</a:t>
            </a:r>
            <a:r>
              <a:rPr lang="en-US" sz="1050" dirty="0">
                <a:solidFill>
                  <a:srgbClr val="000000"/>
                </a:solidFill>
                <a:effectLst/>
                <a:latin typeface="ＭＳ Ｐゴシック"/>
                <a:ea typeface="MS UI Gothic"/>
                <a:cs typeface="ＭＳ Ｐゴシック"/>
              </a:rPr>
              <a:t>94</a:t>
            </a:r>
            <a:r>
              <a:rPr lang="ja-JP" sz="1050" dirty="0">
                <a:solidFill>
                  <a:srgbClr val="000000"/>
                </a:solidFill>
                <a:effectLst/>
                <a:latin typeface="ＭＳ Ｐゴシック"/>
                <a:ea typeface="MS UI Gothic"/>
                <a:cs typeface="ＭＳ Ｐゴシック"/>
              </a:rPr>
              <a:t>円）</a:t>
            </a:r>
            <a:endParaRPr lang="ja-JP" sz="1200" dirty="0">
              <a:effectLst/>
              <a:latin typeface="ＭＳ Ｐゴシック"/>
              <a:cs typeface="ＭＳ Ｐゴシック"/>
            </a:endParaRPr>
          </a:p>
          <a:p>
            <a:pPr>
              <a:spcAft>
                <a:spcPts val="0"/>
              </a:spcAft>
            </a:pPr>
            <a:r>
              <a:rPr lang="en-US" sz="1050" dirty="0">
                <a:solidFill>
                  <a:srgbClr val="000000"/>
                </a:solidFill>
                <a:effectLst/>
                <a:latin typeface="MS UI Gothic"/>
                <a:cs typeface="ＭＳ Ｐゴシック"/>
              </a:rPr>
              <a:t> </a:t>
            </a:r>
            <a:endParaRPr lang="ja-JP" sz="1200" dirty="0">
              <a:effectLst/>
              <a:latin typeface="ＭＳ Ｐゴシック"/>
              <a:cs typeface="ＭＳ Ｐゴシック"/>
            </a:endParaRPr>
          </a:p>
          <a:p>
            <a:pPr>
              <a:spcAft>
                <a:spcPts val="0"/>
              </a:spcAft>
            </a:pPr>
            <a:r>
              <a:rPr lang="ja-JP" sz="1050" dirty="0">
                <a:solidFill>
                  <a:srgbClr val="000000"/>
                </a:solidFill>
                <a:effectLst/>
                <a:latin typeface="ＭＳ Ｐゴシック"/>
                <a:ea typeface="MS UI Gothic"/>
                <a:cs typeface="ＭＳ Ｐゴシック"/>
              </a:rPr>
              <a:t>原発廃炉・エネルギー転換時代のドイツから学ぶ</a:t>
            </a:r>
            <a:r>
              <a:rPr lang="ja-JP" sz="1050" dirty="0" smtClean="0">
                <a:solidFill>
                  <a:srgbClr val="000000"/>
                </a:solidFill>
                <a:effectLst/>
                <a:latin typeface="ＭＳ Ｐゴシック"/>
                <a:ea typeface="MS UI Gothic"/>
                <a:cs typeface="ＭＳ Ｐゴシック"/>
              </a:rPr>
              <a:t>こと</a:t>
            </a:r>
            <a:endParaRPr lang="ja-JP" sz="1200" dirty="0">
              <a:effectLst/>
              <a:latin typeface="ＭＳ Ｐゴシック"/>
              <a:cs typeface="ＭＳ Ｐゴシック"/>
            </a:endParaRPr>
          </a:p>
          <a:p>
            <a:pPr>
              <a:spcAft>
                <a:spcPts val="0"/>
              </a:spcAft>
            </a:pPr>
            <a:r>
              <a:rPr lang="en-US" sz="1000" dirty="0">
                <a:solidFill>
                  <a:srgbClr val="000000"/>
                </a:solidFill>
                <a:effectLst/>
                <a:latin typeface="MS UI Gothic"/>
                <a:cs typeface="ＭＳ Ｐゴシック"/>
              </a:rPr>
              <a:t>                                </a:t>
            </a:r>
            <a:r>
              <a:rPr lang="ja-JP" sz="1000" dirty="0">
                <a:solidFill>
                  <a:srgbClr val="000000"/>
                </a:solidFill>
                <a:effectLst/>
                <a:latin typeface="ＭＳ Ｐゴシック"/>
                <a:ea typeface="MS UI Gothic"/>
                <a:cs typeface="ＭＳ Ｐゴシック"/>
              </a:rPr>
              <a:t>　</a:t>
            </a:r>
            <a:r>
              <a:rPr lang="en-US" altLang="ja-JP" sz="1000" dirty="0">
                <a:solidFill>
                  <a:srgbClr val="000000"/>
                </a:solidFill>
                <a:latin typeface="MS UI Gothic"/>
                <a:cs typeface="ＭＳ Ｐゴシック"/>
              </a:rPr>
              <a:t>/</a:t>
            </a:r>
            <a:r>
              <a:rPr lang="ja-JP" sz="1000" dirty="0" smtClean="0">
                <a:solidFill>
                  <a:srgbClr val="000000"/>
                </a:solidFill>
                <a:effectLst/>
                <a:latin typeface="ＭＳ Ｐゴシック"/>
                <a:ea typeface="MS UI Gothic"/>
                <a:cs typeface="ＭＳ Ｐゴシック"/>
              </a:rPr>
              <a:t>坂口</a:t>
            </a:r>
            <a:r>
              <a:rPr lang="ja-JP" sz="1000" dirty="0">
                <a:solidFill>
                  <a:srgbClr val="000000"/>
                </a:solidFill>
                <a:effectLst/>
                <a:latin typeface="ＭＳ Ｐゴシック"/>
                <a:ea typeface="MS UI Gothic"/>
                <a:cs typeface="ＭＳ Ｐゴシック"/>
              </a:rPr>
              <a:t>　</a:t>
            </a:r>
            <a:r>
              <a:rPr lang="ja-JP" sz="1000" dirty="0" smtClean="0">
                <a:solidFill>
                  <a:srgbClr val="000000"/>
                </a:solidFill>
                <a:effectLst/>
                <a:latin typeface="ＭＳ Ｐゴシック"/>
                <a:ea typeface="MS UI Gothic"/>
                <a:cs typeface="ＭＳ Ｐゴシック"/>
              </a:rPr>
              <a:t>明</a:t>
            </a:r>
            <a:endParaRPr lang="ja-JP" sz="1200" dirty="0">
              <a:effectLst/>
              <a:latin typeface="ＭＳ Ｐゴシック"/>
              <a:cs typeface="ＭＳ Ｐゴシック"/>
            </a:endParaRPr>
          </a:p>
        </p:txBody>
      </p:sp>
    </p:spTree>
    <p:extLst>
      <p:ext uri="{BB962C8B-B14F-4D97-AF65-F5344CB8AC3E}">
        <p14:creationId xmlns:p14="http://schemas.microsoft.com/office/powerpoint/2010/main" val="3445970926"/>
      </p:ext>
    </p:extLst>
  </p:cSld>
  <p:clrMapOvr>
    <a:masterClrMapping/>
  </p:clrMapOvr>
  <mc:AlternateContent xmlns:mc="http://schemas.openxmlformats.org/markup-compatibility/2006" xmlns:p14="http://schemas.microsoft.com/office/powerpoint/2010/main">
    <mc:Choice Requires="p14">
      <p:transition spd="slow" p14:dur="2000" advClick="0" advTm="14840"/>
    </mc:Choice>
    <mc:Fallback xmlns="">
      <p:transition xmlns:p14="http://schemas.microsoft.com/office/powerpoint/2010/main" spd="slow" advClick="0" advTm="1484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 2014-08-29 10.02.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95" y="2950804"/>
            <a:ext cx="7826283" cy="1868474"/>
          </a:xfrm>
          <a:prstGeom prst="rect">
            <a:avLst/>
          </a:prstGeom>
        </p:spPr>
      </p:pic>
      <p:sp>
        <p:nvSpPr>
          <p:cNvPr id="6" name="テキスト ボックス 5"/>
          <p:cNvSpPr txBox="1"/>
          <p:nvPr/>
        </p:nvSpPr>
        <p:spPr>
          <a:xfrm>
            <a:off x="2106282" y="578169"/>
            <a:ext cx="4625561" cy="861774"/>
          </a:xfrm>
          <a:prstGeom prst="rect">
            <a:avLst/>
          </a:prstGeom>
          <a:noFill/>
        </p:spPr>
        <p:txBody>
          <a:bodyPr wrap="square" rtlCol="0">
            <a:spAutoFit/>
          </a:bodyPr>
          <a:lstStyle/>
          <a:p>
            <a:r>
              <a:rPr lang="ja-JP" altLang="ja-JP" sz="3200" dirty="0"/>
              <a:t>さよなら原発東松山の会</a:t>
            </a:r>
          </a:p>
          <a:p>
            <a:endParaRPr kumimoji="1" lang="ja-JP" altLang="en-US" dirty="0"/>
          </a:p>
        </p:txBody>
      </p:sp>
      <p:sp>
        <p:nvSpPr>
          <p:cNvPr id="7" name="テキスト ボックス 6"/>
          <p:cNvSpPr txBox="1"/>
          <p:nvPr/>
        </p:nvSpPr>
        <p:spPr>
          <a:xfrm>
            <a:off x="3045849" y="1228607"/>
            <a:ext cx="3685994" cy="584776"/>
          </a:xfrm>
          <a:prstGeom prst="rect">
            <a:avLst/>
          </a:prstGeom>
          <a:noFill/>
        </p:spPr>
        <p:txBody>
          <a:bodyPr wrap="square" rtlCol="0">
            <a:spAutoFit/>
          </a:bodyPr>
          <a:lstStyle/>
          <a:p>
            <a:r>
              <a:rPr lang="ja-JP" altLang="ja-JP" sz="3200" dirty="0"/>
              <a:t>第</a:t>
            </a:r>
            <a:r>
              <a:rPr lang="en-US" altLang="ja-JP" sz="3200" dirty="0"/>
              <a:t>1</a:t>
            </a:r>
            <a:r>
              <a:rPr lang="ja-JP" altLang="ja-JP" sz="3200" dirty="0"/>
              <a:t>回　総会 </a:t>
            </a:r>
            <a:endParaRPr kumimoji="1" lang="ja-JP" altLang="en-US" sz="3200" dirty="0"/>
          </a:p>
        </p:txBody>
      </p:sp>
      <p:sp>
        <p:nvSpPr>
          <p:cNvPr id="8" name="テキスト ボックス 7"/>
          <p:cNvSpPr txBox="1"/>
          <p:nvPr/>
        </p:nvSpPr>
        <p:spPr>
          <a:xfrm>
            <a:off x="1713935" y="2089030"/>
            <a:ext cx="5523828" cy="861774"/>
          </a:xfrm>
          <a:prstGeom prst="rect">
            <a:avLst/>
          </a:prstGeom>
          <a:noFill/>
        </p:spPr>
        <p:txBody>
          <a:bodyPr wrap="square" rtlCol="0">
            <a:spAutoFit/>
          </a:bodyPr>
          <a:lstStyle/>
          <a:p>
            <a:r>
              <a:rPr lang="ja-JP" altLang="ja-JP" sz="3200" dirty="0"/>
              <a:t>原発のない世界をめざして・・・</a:t>
            </a:r>
          </a:p>
          <a:p>
            <a:endParaRPr kumimoji="1" lang="ja-JP" altLang="en-US" dirty="0"/>
          </a:p>
        </p:txBody>
      </p:sp>
      <p:sp>
        <p:nvSpPr>
          <p:cNvPr id="9" name="テキスト ボックス 8"/>
          <p:cNvSpPr txBox="1"/>
          <p:nvPr/>
        </p:nvSpPr>
        <p:spPr>
          <a:xfrm>
            <a:off x="753719" y="5688759"/>
            <a:ext cx="4191914" cy="646331"/>
          </a:xfrm>
          <a:prstGeom prst="rect">
            <a:avLst/>
          </a:prstGeom>
          <a:noFill/>
        </p:spPr>
        <p:txBody>
          <a:bodyPr wrap="square" rtlCol="0">
            <a:spAutoFit/>
          </a:bodyPr>
          <a:lstStyle/>
          <a:p>
            <a:r>
              <a:rPr lang="en-US" altLang="ja-JP" dirty="0"/>
              <a:t>HP</a:t>
            </a:r>
            <a:r>
              <a:rPr lang="ja-JP" altLang="ja-JP" dirty="0"/>
              <a:t>　</a:t>
            </a:r>
            <a:r>
              <a:rPr lang="en-US" altLang="ja-JP" u="sng" dirty="0">
                <a:hlinkClick r:id="rId3"/>
              </a:rPr>
              <a:t>http://sayonara-matu.jimdo.com/</a:t>
            </a:r>
            <a:endParaRPr lang="ja-JP" altLang="ja-JP" dirty="0"/>
          </a:p>
          <a:p>
            <a:endParaRPr kumimoji="1" lang="ja-JP" altLang="en-US" dirty="0"/>
          </a:p>
        </p:txBody>
      </p:sp>
      <p:sp>
        <p:nvSpPr>
          <p:cNvPr id="10" name="テキスト ボックス 9"/>
          <p:cNvSpPr txBox="1"/>
          <p:nvPr/>
        </p:nvSpPr>
        <p:spPr>
          <a:xfrm>
            <a:off x="753719" y="6066655"/>
            <a:ext cx="1208014" cy="369332"/>
          </a:xfrm>
          <a:prstGeom prst="rect">
            <a:avLst/>
          </a:prstGeom>
          <a:noFill/>
        </p:spPr>
        <p:txBody>
          <a:bodyPr wrap="square" rtlCol="0">
            <a:spAutoFit/>
          </a:bodyPr>
          <a:lstStyle/>
          <a:p>
            <a:r>
              <a:rPr lang="en-US" altLang="ja-JP" dirty="0" smtClean="0"/>
              <a:t>Facebook   </a:t>
            </a:r>
            <a:endParaRPr kumimoji="1" lang="ja-JP" altLang="en-US" dirty="0"/>
          </a:p>
        </p:txBody>
      </p:sp>
      <p:sp>
        <p:nvSpPr>
          <p:cNvPr id="11" name="テキスト ボックス 10"/>
          <p:cNvSpPr txBox="1"/>
          <p:nvPr/>
        </p:nvSpPr>
        <p:spPr>
          <a:xfrm>
            <a:off x="1863646" y="6066655"/>
            <a:ext cx="5730327" cy="369332"/>
          </a:xfrm>
          <a:prstGeom prst="rect">
            <a:avLst/>
          </a:prstGeom>
          <a:noFill/>
        </p:spPr>
        <p:txBody>
          <a:bodyPr wrap="square" rtlCol="0">
            <a:spAutoFit/>
          </a:bodyPr>
          <a:lstStyle/>
          <a:p>
            <a:r>
              <a:rPr lang="en-US" altLang="ja-JP" u="sng" dirty="0">
                <a:hlinkClick r:id="rId4"/>
              </a:rPr>
              <a:t>https://www.facebook.com/nonukesmatsuyama</a:t>
            </a:r>
            <a:r>
              <a:rPr lang="ja-JP" altLang="ja-JP" dirty="0"/>
              <a:t> </a:t>
            </a:r>
            <a:endParaRPr kumimoji="1" lang="ja-JP" altLang="en-US" dirty="0"/>
          </a:p>
        </p:txBody>
      </p:sp>
      <p:sp>
        <p:nvSpPr>
          <p:cNvPr id="2" name="テキスト ボックス 1"/>
          <p:cNvSpPr txBox="1"/>
          <p:nvPr/>
        </p:nvSpPr>
        <p:spPr>
          <a:xfrm>
            <a:off x="3410093" y="5220381"/>
            <a:ext cx="1383011" cy="646331"/>
          </a:xfrm>
          <a:prstGeom prst="rect">
            <a:avLst/>
          </a:prstGeom>
          <a:noFill/>
        </p:spPr>
        <p:txBody>
          <a:bodyPr wrap="none" rtlCol="0">
            <a:spAutoFit/>
          </a:bodyPr>
          <a:lstStyle/>
          <a:p>
            <a:r>
              <a:rPr lang="en-US" altLang="ja-JP" dirty="0"/>
              <a:t>16</a:t>
            </a:r>
            <a:r>
              <a:rPr lang="ja-JP" altLang="ja-JP" dirty="0"/>
              <a:t>：</a:t>
            </a:r>
            <a:r>
              <a:rPr lang="en-US" altLang="ja-JP" dirty="0"/>
              <a:t>30</a:t>
            </a:r>
            <a:r>
              <a:rPr lang="ja-JP" altLang="ja-JP" dirty="0"/>
              <a:t>　</a:t>
            </a:r>
            <a:r>
              <a:rPr lang="ja-JP" altLang="en-US" dirty="0" smtClean="0"/>
              <a:t>開会</a:t>
            </a:r>
            <a:endParaRPr lang="ja-JP" altLang="ja-JP" dirty="0"/>
          </a:p>
          <a:p>
            <a:endParaRPr kumimoji="1" lang="ja-JP" altLang="en-US" dirty="0"/>
          </a:p>
        </p:txBody>
      </p:sp>
    </p:spTree>
    <p:extLst>
      <p:ext uri="{BB962C8B-B14F-4D97-AF65-F5344CB8AC3E}">
        <p14:creationId xmlns:p14="http://schemas.microsoft.com/office/powerpoint/2010/main" val="12255185"/>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ext uri="{D42A27DB-BD31-4B8C-83A1-F6EECF244321}">
                <p14:modId xmlns:p14="http://schemas.microsoft.com/office/powerpoint/2010/main" val="1591923136"/>
              </p:ext>
            </p:extLst>
          </p:nvPr>
        </p:nvGraphicFramePr>
        <p:xfrm>
          <a:off x="829081" y="381595"/>
          <a:ext cx="7544422" cy="6131461"/>
        </p:xfrm>
        <a:graphic>
          <a:graphicData uri="http://schemas.openxmlformats.org/presentationml/2006/ole">
            <mc:AlternateContent xmlns:mc="http://schemas.openxmlformats.org/markup-compatibility/2006">
              <mc:Choice xmlns:v="urn:schemas-microsoft-com:vml" Requires="v">
                <p:oleObj spid="_x0000_s1034" name="文書" r:id="rId4" imgW="6184900" imgH="5372100" progId="Word.Document.12">
                  <p:embed/>
                </p:oleObj>
              </mc:Choice>
              <mc:Fallback>
                <p:oleObj name="文書" r:id="rId4" imgW="6184900" imgH="5372100" progId="Word.Document.12">
                  <p:embed/>
                  <p:pic>
                    <p:nvPicPr>
                      <p:cNvPr id="0" name=""/>
                      <p:cNvPicPr/>
                      <p:nvPr/>
                    </p:nvPicPr>
                    <p:blipFill>
                      <a:blip r:embed="rId5"/>
                      <a:stretch>
                        <a:fillRect/>
                      </a:stretch>
                    </p:blipFill>
                    <p:spPr>
                      <a:xfrm>
                        <a:off x="829081" y="381595"/>
                        <a:ext cx="7544422" cy="6131461"/>
                      </a:xfrm>
                      <a:prstGeom prst="rect">
                        <a:avLst/>
                      </a:prstGeom>
                    </p:spPr>
                  </p:pic>
                </p:oleObj>
              </mc:Fallback>
            </mc:AlternateContent>
          </a:graphicData>
        </a:graphic>
      </p:graphicFrame>
    </p:spTree>
    <p:extLst>
      <p:ext uri="{BB962C8B-B14F-4D97-AF65-F5344CB8AC3E}">
        <p14:creationId xmlns:p14="http://schemas.microsoft.com/office/powerpoint/2010/main" val="80496620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457200" y="361355"/>
            <a:ext cx="8229600" cy="6153358"/>
          </a:xfrm>
        </p:spPr>
        <p:txBody>
          <a:bodyPr>
            <a:normAutofit fontScale="40000" lnSpcReduction="20000"/>
          </a:bodyPr>
          <a:lstStyle/>
          <a:p>
            <a:pPr marL="0" indent="0" algn="ctr">
              <a:buNone/>
            </a:pPr>
            <a:r>
              <a:rPr lang="en-US" altLang="ja-JP" sz="5000" b="1" dirty="0"/>
              <a:t>―――</a:t>
            </a:r>
            <a:r>
              <a:rPr lang="ja-JP" altLang="ja-JP" sz="5000" b="1" dirty="0"/>
              <a:t>第</a:t>
            </a:r>
            <a:r>
              <a:rPr lang="en-US" altLang="ja-JP" sz="5000" b="1" dirty="0"/>
              <a:t>1</a:t>
            </a:r>
            <a:r>
              <a:rPr lang="ja-JP" altLang="ja-JP" sz="5000" b="1" dirty="0"/>
              <a:t>回総会への報告</a:t>
            </a:r>
            <a:r>
              <a:rPr lang="en-US" altLang="ja-JP" sz="5000" b="1" dirty="0"/>
              <a:t>―――</a:t>
            </a:r>
            <a:endParaRPr lang="ja-JP" altLang="ja-JP" sz="5000" dirty="0"/>
          </a:p>
          <a:p>
            <a:pPr marL="0" indent="0">
              <a:buNone/>
            </a:pPr>
            <a:r>
              <a:rPr lang="en-US" altLang="ja-JP" sz="5000" dirty="0"/>
              <a:t> </a:t>
            </a:r>
            <a:endParaRPr lang="ja-JP" altLang="ja-JP" sz="5000" dirty="0"/>
          </a:p>
          <a:p>
            <a:pPr marL="0" indent="0">
              <a:buNone/>
            </a:pPr>
            <a:r>
              <a:rPr lang="en-US" altLang="ja-JP" b="1" dirty="0"/>
              <a:t>	</a:t>
            </a:r>
            <a:r>
              <a:rPr lang="ja-JP" altLang="ja-JP" sz="5000" b="1" u="sng" dirty="0"/>
              <a:t>これまでの取り組み</a:t>
            </a:r>
            <a:endParaRPr lang="ja-JP" altLang="ja-JP" sz="5000" dirty="0"/>
          </a:p>
          <a:p>
            <a:pPr marL="0" indent="0">
              <a:buNone/>
            </a:pPr>
            <a:endParaRPr lang="en-US" altLang="ja-JP" sz="2200" dirty="0" smtClean="0"/>
          </a:p>
          <a:p>
            <a:pPr marL="0" indent="0">
              <a:lnSpc>
                <a:spcPct val="120000"/>
              </a:lnSpc>
              <a:buNone/>
            </a:pPr>
            <a:r>
              <a:rPr lang="en-US" altLang="ja-JP" sz="4200" dirty="0" smtClean="0"/>
              <a:t>●</a:t>
            </a:r>
            <a:r>
              <a:rPr lang="en-US" altLang="ja-JP" sz="4200" dirty="0"/>
              <a:t>2012</a:t>
            </a:r>
            <a:r>
              <a:rPr lang="ja-JP" altLang="ja-JP" sz="4200" dirty="0"/>
              <a:t>年</a:t>
            </a:r>
            <a:r>
              <a:rPr lang="en-US" altLang="ja-JP" sz="4200" dirty="0"/>
              <a:t>5</a:t>
            </a:r>
            <a:r>
              <a:rPr lang="ja-JP" altLang="ja-JP" sz="4200" dirty="0"/>
              <a:t>月</a:t>
            </a:r>
            <a:r>
              <a:rPr lang="en-US" altLang="ja-JP" sz="4200" dirty="0"/>
              <a:t>5</a:t>
            </a:r>
            <a:r>
              <a:rPr lang="ja-JP" altLang="ja-JP" sz="4200" dirty="0"/>
              <a:t>日の子どもの日に北海道の泊原発が運転を停止し、国内で稼働する原発はゼロとなりました。このことは、日本中の子ども達への最高の贈りものでした。しかし、当時の野田内閣は、広範な国民の反対の声を無視して強引に大飯原発の</a:t>
            </a:r>
            <a:r>
              <a:rPr lang="en-US" altLang="ja-JP" sz="4200" dirty="0"/>
              <a:t>3</a:t>
            </a:r>
            <a:r>
              <a:rPr lang="ja-JP" altLang="ja-JP" sz="4200" dirty="0"/>
              <a:t>・</a:t>
            </a:r>
            <a:r>
              <a:rPr lang="en-US" altLang="ja-JP" sz="4200" dirty="0"/>
              <a:t>4</a:t>
            </a:r>
            <a:r>
              <a:rPr lang="ja-JP" altLang="ja-JP" sz="4200" dirty="0"/>
              <a:t>号機を再稼働させてしまったのです</a:t>
            </a:r>
            <a:r>
              <a:rPr lang="ja-JP" altLang="ja-JP" sz="4200" dirty="0" smtClean="0"/>
              <a:t>。</a:t>
            </a:r>
            <a:endParaRPr lang="en-US" altLang="ja-JP" sz="4200" dirty="0" smtClean="0"/>
          </a:p>
          <a:p>
            <a:pPr marL="0" indent="0">
              <a:lnSpc>
                <a:spcPct val="120000"/>
              </a:lnSpc>
              <a:buNone/>
            </a:pPr>
            <a:endParaRPr lang="ja-JP" altLang="ja-JP" sz="4200" dirty="0"/>
          </a:p>
          <a:p>
            <a:pPr marL="0" indent="0">
              <a:lnSpc>
                <a:spcPct val="120000"/>
              </a:lnSpc>
              <a:buNone/>
            </a:pPr>
            <a:r>
              <a:rPr lang="en-US" altLang="ja-JP" sz="4200" dirty="0"/>
              <a:t>●</a:t>
            </a:r>
            <a:r>
              <a:rPr lang="ja-JP" altLang="ja-JP" sz="4200" dirty="0"/>
              <a:t>こうした動きに対して官邸前をはじめ全国各地で抗議行動が取り組まれ、多くの人々が怒りの声をあげたのでした。官邸前のデモについて野田首相が「大きな音がしますね」ともらしたのもこの年の</a:t>
            </a:r>
            <a:r>
              <a:rPr lang="en-US" altLang="ja-JP" sz="4200" dirty="0"/>
              <a:t>7</a:t>
            </a:r>
            <a:r>
              <a:rPr lang="ja-JP" altLang="ja-JP" sz="4200" dirty="0"/>
              <a:t>月初めのことでした</a:t>
            </a:r>
            <a:r>
              <a:rPr lang="ja-JP" altLang="ja-JP" sz="4200" dirty="0" smtClean="0"/>
              <a:t>。</a:t>
            </a:r>
            <a:endParaRPr lang="en-US" altLang="ja-JP" sz="4200" dirty="0" smtClean="0"/>
          </a:p>
          <a:p>
            <a:pPr marL="0" indent="0">
              <a:lnSpc>
                <a:spcPct val="120000"/>
              </a:lnSpc>
              <a:buNone/>
            </a:pPr>
            <a:endParaRPr lang="ja-JP" altLang="ja-JP" sz="4200" dirty="0"/>
          </a:p>
          <a:p>
            <a:pPr marL="0" indent="0">
              <a:lnSpc>
                <a:spcPct val="120000"/>
              </a:lnSpc>
              <a:buNone/>
            </a:pPr>
            <a:r>
              <a:rPr lang="en-US" altLang="ja-JP" sz="4200" dirty="0"/>
              <a:t>●7</a:t>
            </a:r>
            <a:r>
              <a:rPr lang="ja-JP" altLang="ja-JP" sz="4200" dirty="0"/>
              <a:t>月</a:t>
            </a:r>
            <a:r>
              <a:rPr lang="en-US" altLang="ja-JP" sz="4200" dirty="0"/>
              <a:t>16</a:t>
            </a:r>
            <a:r>
              <a:rPr lang="ja-JP" altLang="ja-JP" sz="4200" dirty="0"/>
              <a:t>日の海の日は、この年としてはそれまでにない最高の暑さとなりましたが、代々木公園には</a:t>
            </a:r>
            <a:r>
              <a:rPr lang="en-US" altLang="ja-JP" sz="4200" dirty="0"/>
              <a:t>17</a:t>
            </a:r>
            <a:r>
              <a:rPr lang="ja-JP" altLang="ja-JP" sz="4200" dirty="0"/>
              <a:t>万人もの人々が集まり、首都東京に「原発はいらない」、「再稼働反対」のシュプレヒコールがこだましたのでした</a:t>
            </a:r>
            <a:r>
              <a:rPr lang="ja-JP" altLang="ja-JP" sz="4200" dirty="0" smtClean="0"/>
              <a:t>。</a:t>
            </a:r>
            <a:endParaRPr lang="en-US" altLang="ja-JP" sz="4200" dirty="0" smtClean="0"/>
          </a:p>
          <a:p>
            <a:pPr marL="0" indent="0">
              <a:lnSpc>
                <a:spcPct val="120000"/>
              </a:lnSpc>
              <a:buNone/>
            </a:pPr>
            <a:endParaRPr lang="ja-JP" altLang="ja-JP" sz="4200" dirty="0"/>
          </a:p>
          <a:p>
            <a:pPr marL="0" indent="0">
              <a:lnSpc>
                <a:spcPct val="120000"/>
              </a:lnSpc>
              <a:buNone/>
            </a:pPr>
            <a:r>
              <a:rPr lang="en-US" altLang="ja-JP" sz="4200" dirty="0"/>
              <a:t>●</a:t>
            </a:r>
            <a:r>
              <a:rPr lang="ja-JP" altLang="ja-JP" sz="4200" dirty="0"/>
              <a:t>この集会に参加した数人の方々から「なかなか東京まで行かれない人達のためにも、地元・東松山で原発反対のデモができないものだろうか」との声が寄せられました。比企地域社会保障推進会議の中でこのことが話しあわれましたが、夏休みを前にして組織的取り組みは困難との判断から、形としては個人主催のパレードという位置づけで取り組むことになりました。</a:t>
            </a:r>
          </a:p>
          <a:p>
            <a:endParaRPr kumimoji="1" lang="ja-JP" altLang="en-US" sz="4200" dirty="0"/>
          </a:p>
        </p:txBody>
      </p:sp>
    </p:spTree>
    <p:extLst>
      <p:ext uri="{BB962C8B-B14F-4D97-AF65-F5344CB8AC3E}">
        <p14:creationId xmlns:p14="http://schemas.microsoft.com/office/powerpoint/2010/main" val="2402724387"/>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457200" y="361355"/>
            <a:ext cx="8229600" cy="6153358"/>
          </a:xfrm>
        </p:spPr>
        <p:txBody>
          <a:bodyPr>
            <a:noAutofit/>
          </a:bodyPr>
          <a:lstStyle/>
          <a:p>
            <a:pPr marL="0" indent="0">
              <a:buNone/>
            </a:pPr>
            <a:r>
              <a:rPr lang="en-US" altLang="ja-JP" sz="2000" dirty="0"/>
              <a:t>●</a:t>
            </a:r>
            <a:r>
              <a:rPr lang="ja-JP" altLang="ja-JP" sz="2000" dirty="0"/>
              <a:t>こうして第</a:t>
            </a:r>
            <a:r>
              <a:rPr lang="en-US" altLang="ja-JP" sz="2000" dirty="0"/>
              <a:t>1</a:t>
            </a:r>
            <a:r>
              <a:rPr lang="ja-JP" altLang="ja-JP" sz="2000" dirty="0"/>
              <a:t>回目の「原発ゼロをめざす比企・東松山パレード」（当初はこの名称が使われました）が、</a:t>
            </a:r>
            <a:r>
              <a:rPr lang="en-US" altLang="ja-JP" sz="2000" dirty="0"/>
              <a:t>2012</a:t>
            </a:r>
            <a:r>
              <a:rPr lang="ja-JP" altLang="ja-JP" sz="2000" dirty="0"/>
              <a:t>年</a:t>
            </a:r>
            <a:r>
              <a:rPr lang="en-US" altLang="ja-JP" sz="2000" dirty="0"/>
              <a:t>8</a:t>
            </a:r>
            <a:r>
              <a:rPr lang="ja-JP" altLang="ja-JP" sz="2000" dirty="0"/>
              <a:t>月</a:t>
            </a:r>
            <a:r>
              <a:rPr lang="en-US" altLang="ja-JP" sz="2000" dirty="0"/>
              <a:t>31</a:t>
            </a:r>
            <a:r>
              <a:rPr lang="ja-JP" altLang="ja-JP" sz="2000" dirty="0"/>
              <a:t>日の金曜日に行われ、</a:t>
            </a:r>
            <a:r>
              <a:rPr lang="en-US" altLang="ja-JP" sz="2000" dirty="0"/>
              <a:t>250</a:t>
            </a:r>
            <a:r>
              <a:rPr lang="ja-JP" altLang="ja-JP" sz="2000" dirty="0"/>
              <a:t>名の参加者がありました</a:t>
            </a:r>
            <a:r>
              <a:rPr lang="ja-JP" altLang="ja-JP" sz="2000" dirty="0" smtClean="0"/>
              <a:t>。</a:t>
            </a:r>
            <a:endParaRPr lang="en-US" altLang="ja-JP" sz="2000" dirty="0" smtClean="0"/>
          </a:p>
          <a:p>
            <a:pPr marL="0" indent="0">
              <a:buNone/>
            </a:pPr>
            <a:endParaRPr lang="ja-JP" altLang="ja-JP" sz="2000" dirty="0"/>
          </a:p>
          <a:p>
            <a:pPr marL="0" indent="0">
              <a:buNone/>
            </a:pPr>
            <a:r>
              <a:rPr lang="en-US" altLang="ja-JP" sz="2000" dirty="0"/>
              <a:t>●</a:t>
            </a:r>
            <a:r>
              <a:rPr lang="ja-JP" altLang="ja-JP" sz="2000" dirty="0"/>
              <a:t>当初より「いつまでも個人主催の形で続けていくのはよくない」との意見が出されていました。そこで、</a:t>
            </a:r>
            <a:r>
              <a:rPr lang="en-US" altLang="ja-JP" sz="2000" dirty="0"/>
              <a:t>2013</a:t>
            </a:r>
            <a:r>
              <a:rPr lang="ja-JP" altLang="ja-JP" sz="2000" dirty="0"/>
              <a:t>年</a:t>
            </a:r>
            <a:r>
              <a:rPr lang="en-US" altLang="ja-JP" sz="2000" dirty="0"/>
              <a:t>6</a:t>
            </a:r>
            <a:r>
              <a:rPr lang="ja-JP" altLang="ja-JP" sz="2000" dirty="0"/>
              <a:t>月</a:t>
            </a:r>
            <a:r>
              <a:rPr lang="en-US" altLang="ja-JP" sz="2000" dirty="0"/>
              <a:t>29</a:t>
            </a:r>
            <a:r>
              <a:rPr lang="ja-JP" altLang="ja-JP" sz="2000" dirty="0"/>
              <a:t>日に「さよなら原発東松山の会」結成準備会がもたれ、役員も選出されました。事実上、この日が「会」のスタートの日となります</a:t>
            </a:r>
            <a:r>
              <a:rPr lang="ja-JP" altLang="ja-JP" sz="2000" dirty="0" smtClean="0"/>
              <a:t>。</a:t>
            </a:r>
            <a:endParaRPr lang="en-US" altLang="ja-JP" sz="2000" dirty="0" smtClean="0"/>
          </a:p>
          <a:p>
            <a:pPr marL="0" indent="0">
              <a:buNone/>
            </a:pPr>
            <a:endParaRPr lang="ja-JP" altLang="ja-JP" sz="2000" dirty="0"/>
          </a:p>
          <a:p>
            <a:pPr marL="0" indent="0">
              <a:buNone/>
            </a:pPr>
            <a:r>
              <a:rPr lang="en-US" altLang="ja-JP" sz="2000" dirty="0"/>
              <a:t>●2014</a:t>
            </a:r>
            <a:r>
              <a:rPr lang="ja-JP" altLang="ja-JP" sz="2000" dirty="0"/>
              <a:t>年</a:t>
            </a:r>
            <a:r>
              <a:rPr lang="en-US" altLang="ja-JP" sz="2000" dirty="0"/>
              <a:t>2</a:t>
            </a:r>
            <a:r>
              <a:rPr lang="ja-JP" altLang="ja-JP" sz="2000" dirty="0"/>
              <a:t>月</a:t>
            </a:r>
            <a:r>
              <a:rPr lang="en-US" altLang="ja-JP" sz="2000" dirty="0"/>
              <a:t>8</a:t>
            </a:r>
            <a:r>
              <a:rPr lang="ja-JP" altLang="ja-JP" sz="2000" dirty="0"/>
              <a:t>日のパレードは前日からの記録的な大雪で公式には中止となりましたが、勇気ある</a:t>
            </a:r>
            <a:r>
              <a:rPr lang="en-US" altLang="ja-JP" sz="2000" dirty="0"/>
              <a:t>10</a:t>
            </a:r>
            <a:r>
              <a:rPr lang="ja-JP" altLang="ja-JP" sz="2000" dirty="0"/>
              <a:t>人のメンバーが、コールなしで道路の真ん中を歩いて、いつものコースをパレードしました</a:t>
            </a:r>
            <a:r>
              <a:rPr lang="ja-JP" altLang="ja-JP" sz="2000" dirty="0" smtClean="0"/>
              <a:t>。</a:t>
            </a:r>
            <a:endParaRPr lang="en-US" altLang="ja-JP" sz="2000" dirty="0" smtClean="0"/>
          </a:p>
          <a:p>
            <a:pPr marL="0" indent="0">
              <a:buNone/>
            </a:pPr>
            <a:endParaRPr lang="ja-JP" altLang="ja-JP" sz="2000" dirty="0"/>
          </a:p>
          <a:p>
            <a:pPr marL="0" indent="0">
              <a:buNone/>
            </a:pPr>
            <a:r>
              <a:rPr lang="en-US" altLang="ja-JP" sz="2000" dirty="0"/>
              <a:t>●2014</a:t>
            </a:r>
            <a:r>
              <a:rPr lang="ja-JP" altLang="ja-JP" sz="2000" dirty="0"/>
              <a:t>年</a:t>
            </a:r>
            <a:r>
              <a:rPr lang="en-US" altLang="ja-JP" sz="2000" dirty="0"/>
              <a:t>4</a:t>
            </a:r>
            <a:r>
              <a:rPr lang="ja-JP" altLang="ja-JP" sz="2000" dirty="0"/>
              <a:t>月</a:t>
            </a:r>
            <a:r>
              <a:rPr lang="en-US" altLang="ja-JP" sz="2000" dirty="0"/>
              <a:t>19</a:t>
            </a:r>
            <a:r>
              <a:rPr lang="ja-JP" altLang="ja-JP" sz="2000" dirty="0"/>
              <a:t>日のパレードは、「さよなら原発デモ＠埼玉」との共催で取り組まれ、</a:t>
            </a:r>
            <a:r>
              <a:rPr lang="en-US" altLang="ja-JP" sz="2000" dirty="0"/>
              <a:t>130</a:t>
            </a:r>
            <a:r>
              <a:rPr lang="ja-JP" altLang="ja-JP" sz="2000" dirty="0"/>
              <a:t>名の参加者がありました。また、パレード後の反省会には、</a:t>
            </a:r>
            <a:r>
              <a:rPr lang="en-US" altLang="ja-JP" sz="2000" dirty="0"/>
              <a:t>22</a:t>
            </a:r>
            <a:r>
              <a:rPr lang="ja-JP" altLang="ja-JP" sz="2000" dirty="0"/>
              <a:t>名の参加がありにぎやかに交流を深めました</a:t>
            </a:r>
            <a:r>
              <a:rPr lang="ja-JP" altLang="ja-JP" sz="2000" dirty="0" smtClean="0"/>
              <a:t>。</a:t>
            </a:r>
            <a:endParaRPr lang="en-US" altLang="ja-JP" sz="2000" dirty="0" smtClean="0"/>
          </a:p>
          <a:p>
            <a:pPr marL="0" indent="0">
              <a:buNone/>
            </a:pPr>
            <a:endParaRPr lang="ja-JP" altLang="ja-JP" sz="2000" dirty="0"/>
          </a:p>
          <a:p>
            <a:pPr marL="0" indent="0">
              <a:buNone/>
            </a:pPr>
            <a:r>
              <a:rPr lang="en-US" altLang="ja-JP" sz="2000" dirty="0"/>
              <a:t>●8</a:t>
            </a:r>
            <a:r>
              <a:rPr lang="ja-JP" altLang="ja-JP" sz="2000" dirty="0"/>
              <a:t>月</a:t>
            </a:r>
            <a:r>
              <a:rPr lang="en-US" altLang="ja-JP" sz="2000" dirty="0"/>
              <a:t>8</a:t>
            </a:r>
            <a:r>
              <a:rPr lang="ja-JP" altLang="ja-JP" sz="2000" dirty="0"/>
              <a:t>日の第</a:t>
            </a:r>
            <a:r>
              <a:rPr lang="en-US" altLang="ja-JP" sz="2000" dirty="0"/>
              <a:t>11</a:t>
            </a:r>
            <a:r>
              <a:rPr lang="ja-JP" altLang="ja-JP" sz="2000" dirty="0"/>
              <a:t>回パレードは、天候不順な中で取り組まれましたが約</a:t>
            </a:r>
            <a:r>
              <a:rPr lang="en-US" altLang="ja-JP" sz="2000" dirty="0"/>
              <a:t>60</a:t>
            </a:r>
            <a:r>
              <a:rPr lang="ja-JP" altLang="ja-JP" sz="2000" dirty="0"/>
              <a:t>名の参加がありました</a:t>
            </a:r>
            <a:r>
              <a:rPr lang="ja-JP" altLang="ja-JP" sz="2000" dirty="0" smtClean="0"/>
              <a:t>。</a:t>
            </a:r>
            <a:endParaRPr lang="en-US" altLang="ja-JP" sz="2000" dirty="0" smtClean="0"/>
          </a:p>
          <a:p>
            <a:pPr marL="0" indent="0">
              <a:buNone/>
            </a:pPr>
            <a:endParaRPr lang="ja-JP" altLang="ja-JP" sz="2000" dirty="0"/>
          </a:p>
          <a:p>
            <a:pPr marL="0" indent="0">
              <a:buNone/>
            </a:pPr>
            <a:r>
              <a:rPr lang="en-US" altLang="ja-JP" sz="2000" dirty="0"/>
              <a:t>●8</a:t>
            </a:r>
            <a:r>
              <a:rPr lang="ja-JP" altLang="ja-JP" sz="2000" dirty="0"/>
              <a:t>月</a:t>
            </a:r>
            <a:r>
              <a:rPr lang="en-US" altLang="ja-JP" sz="2000" dirty="0"/>
              <a:t>10</a:t>
            </a:r>
            <a:r>
              <a:rPr lang="ja-JP" altLang="ja-JP" sz="2000" dirty="0"/>
              <a:t>日、「脱原発！埼玉連絡会」第</a:t>
            </a:r>
            <a:r>
              <a:rPr lang="en-US" altLang="ja-JP" sz="2000" dirty="0"/>
              <a:t>2</a:t>
            </a:r>
            <a:r>
              <a:rPr lang="ja-JP" altLang="ja-JP" sz="2000" dirty="0"/>
              <a:t>回例会が浦和で開かれ、</a:t>
            </a:r>
            <a:r>
              <a:rPr lang="en-US" altLang="ja-JP" sz="2000" dirty="0"/>
              <a:t>9</a:t>
            </a:r>
            <a:r>
              <a:rPr lang="ja-JP" altLang="ja-JP" sz="2000" dirty="0"/>
              <a:t>月</a:t>
            </a:r>
            <a:r>
              <a:rPr lang="en-US" altLang="ja-JP" sz="2000" dirty="0"/>
              <a:t>28</a:t>
            </a:r>
            <a:r>
              <a:rPr lang="ja-JP" altLang="ja-JP" sz="2000" dirty="0"/>
              <a:t>日（日）に「川内原発再稼働反対・オール埼玉行動」に取り組むことなどが話し合われました。</a:t>
            </a:r>
          </a:p>
        </p:txBody>
      </p:sp>
    </p:spTree>
    <p:extLst>
      <p:ext uri="{BB962C8B-B14F-4D97-AF65-F5344CB8AC3E}">
        <p14:creationId xmlns:p14="http://schemas.microsoft.com/office/powerpoint/2010/main" val="252761078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7"/>
          <p:cNvSpPr>
            <a:spLocks noGrp="1"/>
          </p:cNvSpPr>
          <p:nvPr>
            <p:ph idx="1"/>
          </p:nvPr>
        </p:nvSpPr>
        <p:spPr>
          <a:xfrm>
            <a:off x="457200" y="361355"/>
            <a:ext cx="8229600" cy="6153358"/>
          </a:xfrm>
        </p:spPr>
        <p:txBody>
          <a:bodyPr>
            <a:noAutofit/>
          </a:bodyPr>
          <a:lstStyle/>
          <a:p>
            <a:pPr marL="0" indent="0" algn="ctr">
              <a:buNone/>
            </a:pPr>
            <a:r>
              <a:rPr lang="ja-JP" altLang="ja-JP" sz="2000" b="1" u="sng" dirty="0"/>
              <a:t>（３）　「会」の主旨・目的・構成・</a:t>
            </a:r>
            <a:r>
              <a:rPr lang="ja-JP" altLang="ja-JP" sz="2000" b="1" u="sng" dirty="0" smtClean="0"/>
              <a:t>財政</a:t>
            </a:r>
            <a:endParaRPr lang="en-US" altLang="ja-JP" sz="2000" b="1" u="sng" dirty="0" smtClean="0"/>
          </a:p>
          <a:p>
            <a:pPr marL="0" indent="0" algn="ctr">
              <a:buNone/>
            </a:pPr>
            <a:endParaRPr lang="ja-JP" altLang="ja-JP" sz="1600" dirty="0"/>
          </a:p>
          <a:p>
            <a:pPr marL="0" indent="0">
              <a:buNone/>
            </a:pPr>
            <a:r>
              <a:rPr lang="en-US" altLang="ja-JP" sz="2000" dirty="0"/>
              <a:t>◆</a:t>
            </a:r>
            <a:r>
              <a:rPr lang="ja-JP" altLang="ja-JP" sz="2000" dirty="0"/>
              <a:t>会の主旨</a:t>
            </a:r>
          </a:p>
          <a:p>
            <a:pPr marL="0" indent="0">
              <a:buNone/>
            </a:pPr>
            <a:r>
              <a:rPr lang="ja-JP" altLang="ja-JP" sz="2000" dirty="0"/>
              <a:t>この会は、</a:t>
            </a:r>
            <a:r>
              <a:rPr lang="en-US" altLang="ja-JP" sz="2000" dirty="0"/>
              <a:t>2012</a:t>
            </a:r>
            <a:r>
              <a:rPr lang="ja-JP" altLang="ja-JP" sz="2000" dirty="0"/>
              <a:t>年</a:t>
            </a:r>
            <a:r>
              <a:rPr lang="en-US" altLang="ja-JP" sz="2000" dirty="0"/>
              <a:t>6</a:t>
            </a:r>
            <a:r>
              <a:rPr lang="ja-JP" altLang="ja-JP" sz="2000" dirty="0"/>
              <a:t>月に結成された、個人加盟の組織です。</a:t>
            </a:r>
          </a:p>
          <a:p>
            <a:pPr marL="0" indent="0">
              <a:buNone/>
            </a:pPr>
            <a:r>
              <a:rPr lang="ja-JP" altLang="ja-JP" sz="2000" dirty="0"/>
              <a:t>この会は、思想・信条や支持政党の違いをのり越え「反原発」の一致点で行動します</a:t>
            </a:r>
            <a:r>
              <a:rPr lang="ja-JP" altLang="ja-JP" sz="2000" dirty="0" smtClean="0"/>
              <a:t>。</a:t>
            </a:r>
            <a:endParaRPr lang="en-US" altLang="ja-JP" sz="2000" dirty="0" smtClean="0"/>
          </a:p>
          <a:p>
            <a:pPr marL="0" indent="0">
              <a:buNone/>
            </a:pPr>
            <a:endParaRPr lang="ja-JP" altLang="ja-JP" sz="1400" dirty="0"/>
          </a:p>
          <a:p>
            <a:pPr marL="0" indent="0">
              <a:buNone/>
            </a:pPr>
            <a:r>
              <a:rPr lang="en-US" altLang="ja-JP" sz="2000" dirty="0"/>
              <a:t>◆</a:t>
            </a:r>
            <a:r>
              <a:rPr lang="ja-JP" altLang="ja-JP" sz="2000" dirty="0"/>
              <a:t>会の目的</a:t>
            </a:r>
          </a:p>
          <a:p>
            <a:pPr marL="0" indent="0">
              <a:buNone/>
            </a:pPr>
            <a:r>
              <a:rPr lang="ja-JP" altLang="ja-JP" sz="2000" dirty="0"/>
              <a:t>この会の目的は、日本国内の原発をすべて無くすことです。</a:t>
            </a:r>
          </a:p>
          <a:p>
            <a:pPr marL="0" indent="0">
              <a:buNone/>
            </a:pPr>
            <a:r>
              <a:rPr lang="ja-JP" altLang="ja-JP" sz="2000" dirty="0"/>
              <a:t>原発の再稼働と新増設、輸出に反対し、この目的のためにパレード、講演会、勉強会などに取り組みます</a:t>
            </a:r>
            <a:r>
              <a:rPr lang="ja-JP" altLang="ja-JP" sz="2000" dirty="0" smtClean="0"/>
              <a:t>。</a:t>
            </a:r>
            <a:endParaRPr lang="en-US" altLang="ja-JP" sz="2000" dirty="0" smtClean="0"/>
          </a:p>
          <a:p>
            <a:pPr marL="0" indent="0">
              <a:buNone/>
            </a:pPr>
            <a:endParaRPr lang="ja-JP" altLang="ja-JP" sz="1400" dirty="0"/>
          </a:p>
          <a:p>
            <a:pPr marL="0" indent="0">
              <a:buNone/>
            </a:pPr>
            <a:r>
              <a:rPr lang="en-US" altLang="ja-JP" sz="2000" dirty="0"/>
              <a:t>◆</a:t>
            </a:r>
            <a:r>
              <a:rPr lang="ja-JP" altLang="ja-JP" sz="2000" dirty="0"/>
              <a:t>会の構成</a:t>
            </a:r>
          </a:p>
          <a:p>
            <a:pPr marL="0" indent="0">
              <a:buNone/>
            </a:pPr>
            <a:r>
              <a:rPr lang="ja-JP" altLang="ja-JP" sz="2000" dirty="0"/>
              <a:t>この会は、個人会員で構成され、会議に出席し意見を反映させたい方は、だれでも世話人になれます</a:t>
            </a:r>
            <a:r>
              <a:rPr lang="ja-JP" altLang="ja-JP" sz="2000" dirty="0" smtClean="0"/>
              <a:t>。</a:t>
            </a:r>
            <a:endParaRPr lang="en-US" altLang="ja-JP" sz="2000" dirty="0" smtClean="0"/>
          </a:p>
          <a:p>
            <a:pPr marL="0" indent="0">
              <a:buNone/>
            </a:pPr>
            <a:endParaRPr lang="ja-JP" altLang="ja-JP" sz="1400" dirty="0"/>
          </a:p>
          <a:p>
            <a:pPr marL="0" indent="0">
              <a:buNone/>
            </a:pPr>
            <a:r>
              <a:rPr lang="en-US" altLang="ja-JP" sz="2000" dirty="0"/>
              <a:t>◆</a:t>
            </a:r>
            <a:r>
              <a:rPr lang="ja-JP" altLang="ja-JP" sz="2000" dirty="0"/>
              <a:t>会の財政</a:t>
            </a:r>
          </a:p>
          <a:p>
            <a:pPr marL="0" indent="0">
              <a:buNone/>
            </a:pPr>
            <a:r>
              <a:rPr lang="ja-JP" altLang="ja-JP" sz="2000" dirty="0"/>
              <a:t>会の財政は、寄付とカンパで賄います。</a:t>
            </a:r>
          </a:p>
        </p:txBody>
      </p:sp>
    </p:spTree>
    <p:extLst>
      <p:ext uri="{BB962C8B-B14F-4D97-AF65-F5344CB8AC3E}">
        <p14:creationId xmlns:p14="http://schemas.microsoft.com/office/powerpoint/2010/main" val="2681947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xmlns:p14="http://schemas.microsoft.com/office/powerpoint/2010/main" spd="slow" advClick="0" advTm="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420</TotalTime>
  <Words>615</Words>
  <Application>Microsoft Macintosh PowerPoint</Application>
  <PresentationFormat>画面に合わせる (4:3)</PresentationFormat>
  <Paragraphs>185</Paragraphs>
  <Slides>18</Slides>
  <Notes>1</Notes>
  <HiddenSlides>0</HiddenSlides>
  <MMClips>0</MMClips>
  <ScaleCrop>false</ScaleCrop>
  <HeadingPairs>
    <vt:vector size="8" baseType="variant">
      <vt:variant>
        <vt:lpstr>テーマ</vt:lpstr>
      </vt:variant>
      <vt:variant>
        <vt:i4>1</vt:i4>
      </vt:variant>
      <vt:variant>
        <vt:lpstr>埋め込まれた OLE サーバー</vt:lpstr>
      </vt:variant>
      <vt:variant>
        <vt:i4>1</vt:i4>
      </vt:variant>
      <vt:variant>
        <vt:lpstr>スライド タイトル</vt:lpstr>
      </vt:variant>
      <vt:variant>
        <vt:i4>18</vt:i4>
      </vt:variant>
      <vt:variant>
        <vt:lpstr>目的別スライド ショー</vt:lpstr>
      </vt:variant>
      <vt:variant>
        <vt:i4>1</vt:i4>
      </vt:variant>
    </vt:vector>
  </HeadingPairs>
  <TitlesOfParts>
    <vt:vector size="21" baseType="lpstr">
      <vt:lpstr>ホワイト</vt:lpstr>
      <vt:lpstr>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ショー1</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runner</dc:creator>
  <cp:lastModifiedBy>runner</cp:lastModifiedBy>
  <cp:revision>22</cp:revision>
  <dcterms:created xsi:type="dcterms:W3CDTF">2014-08-28T08:50:14Z</dcterms:created>
  <dcterms:modified xsi:type="dcterms:W3CDTF">2014-08-29T03:40:24Z</dcterms:modified>
</cp:coreProperties>
</file>